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32" y="-37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45534" y="9052627"/>
            <a:ext cx="417195" cy="15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mendi@eco-mantra.com" TargetMode="External"/><Relationship Id="rId5" Type="http://schemas.openxmlformats.org/officeDocument/2006/relationships/hyperlink" Target="mailto:nino@eco-mantra.com" TargetMode="External"/><Relationship Id="rId4" Type="http://schemas.openxmlformats.org/officeDocument/2006/relationships/hyperlink" Target="mailto:maitri@eco-mantr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484" y="5141038"/>
            <a:ext cx="5986145" cy="115506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250"/>
              </a:spcBef>
            </a:pPr>
            <a:r>
              <a:rPr sz="1800" spc="-55" dirty="0">
                <a:latin typeface="Verdana"/>
                <a:cs typeface="Verdana"/>
              </a:rPr>
              <a:t>Engas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160" dirty="0">
                <a:latin typeface="Verdana"/>
                <a:cs typeface="Verdana"/>
              </a:rPr>
              <a:t>Test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Trial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254" dirty="0">
                <a:latin typeface="Verdana"/>
                <a:cs typeface="Verdana"/>
              </a:rPr>
              <a:t>–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Independent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verification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by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MANTRA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1015"/>
              </a:spcBef>
            </a:pPr>
            <a:r>
              <a:rPr sz="1600" spc="-114" dirty="0">
                <a:latin typeface="Verdana"/>
                <a:cs typeface="Verdana"/>
              </a:rPr>
              <a:t>For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Potato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Head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Beach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Club</a:t>
            </a:r>
            <a:endParaRPr sz="1600">
              <a:latin typeface="Verdana"/>
              <a:cs typeface="Verdana"/>
            </a:endParaRPr>
          </a:p>
          <a:p>
            <a:pPr marR="52069" algn="r">
              <a:lnSpc>
                <a:spcPct val="100000"/>
              </a:lnSpc>
              <a:spcBef>
                <a:spcPts val="1205"/>
              </a:spcBef>
            </a:pPr>
            <a:r>
              <a:rPr sz="1200" spc="-10" dirty="0">
                <a:solidFill>
                  <a:srgbClr val="6B911C"/>
                </a:solidFill>
                <a:latin typeface="Trebuchet MS"/>
                <a:cs typeface="Trebuchet MS"/>
              </a:rPr>
              <a:t>26-November-</a:t>
            </a:r>
            <a:r>
              <a:rPr sz="1200" spc="-20" dirty="0">
                <a:solidFill>
                  <a:srgbClr val="6B911C"/>
                </a:solidFill>
                <a:latin typeface="Trebuchet MS"/>
                <a:cs typeface="Trebuchet MS"/>
              </a:rPr>
              <a:t>2018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8600" y="231393"/>
            <a:ext cx="7313930" cy="1217295"/>
            <a:chOff x="228600" y="231393"/>
            <a:chExt cx="7313930" cy="12172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9235" y="231393"/>
              <a:ext cx="7312660" cy="121539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231393"/>
              <a:ext cx="7313930" cy="1217295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37965" y="3597652"/>
            <a:ext cx="1114403" cy="132013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948809" y="6626562"/>
            <a:ext cx="1964689" cy="264541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629285">
              <a:lnSpc>
                <a:spcPct val="100000"/>
              </a:lnSpc>
              <a:spcBef>
                <a:spcPts val="515"/>
              </a:spcBef>
            </a:pPr>
            <a:r>
              <a:rPr sz="1600" dirty="0">
                <a:solidFill>
                  <a:srgbClr val="6B911C"/>
                </a:solidFill>
                <a:latin typeface="Trebuchet MS"/>
                <a:cs typeface="Trebuchet MS"/>
              </a:rPr>
              <a:t>PT</a:t>
            </a:r>
            <a:r>
              <a:rPr sz="1600" spc="-35" dirty="0">
                <a:solidFill>
                  <a:srgbClr val="6B911C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6B911C"/>
                </a:solidFill>
                <a:latin typeface="Trebuchet MS"/>
                <a:cs typeface="Trebuchet MS"/>
              </a:rPr>
              <a:t>Mantra</a:t>
            </a:r>
            <a:r>
              <a:rPr sz="1600" spc="-35" dirty="0">
                <a:solidFill>
                  <a:srgbClr val="6B911C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6B911C"/>
                </a:solidFill>
                <a:latin typeface="Trebuchet MS"/>
                <a:cs typeface="Trebuchet MS"/>
              </a:rPr>
              <a:t>Bali</a:t>
            </a:r>
            <a:endParaRPr sz="160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  <a:spcBef>
                <a:spcPts val="315"/>
              </a:spcBef>
            </a:pPr>
            <a:r>
              <a:rPr sz="1200" dirty="0">
                <a:solidFill>
                  <a:srgbClr val="6B911C"/>
                </a:solidFill>
                <a:latin typeface="Trebuchet MS"/>
                <a:cs typeface="Trebuchet MS"/>
              </a:rPr>
              <a:t>Maitri</a:t>
            </a:r>
            <a:r>
              <a:rPr sz="1200" spc="-10" dirty="0">
                <a:solidFill>
                  <a:srgbClr val="6B911C"/>
                </a:solidFill>
                <a:latin typeface="Trebuchet MS"/>
                <a:cs typeface="Trebuchet MS"/>
              </a:rPr>
              <a:t> Fischer</a:t>
            </a:r>
            <a:endParaRPr sz="1200">
              <a:latin typeface="Trebuchet MS"/>
              <a:cs typeface="Trebuchet MS"/>
            </a:endParaRPr>
          </a:p>
          <a:p>
            <a:pPr marR="8255" algn="r">
              <a:lnSpc>
                <a:spcPct val="100000"/>
              </a:lnSpc>
              <a:spcBef>
                <a:spcPts val="140"/>
              </a:spcBef>
            </a:pPr>
            <a:r>
              <a:rPr sz="1000" dirty="0">
                <a:latin typeface="Verdana"/>
                <a:cs typeface="Verdana"/>
              </a:rPr>
              <a:t>Chief</a:t>
            </a:r>
            <a:r>
              <a:rPr sz="1000" spc="-7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Technical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Officer</a:t>
            </a:r>
            <a:endParaRPr sz="1000">
              <a:latin typeface="Verdana"/>
              <a:cs typeface="Verdana"/>
            </a:endParaRPr>
          </a:p>
          <a:p>
            <a:pPr marR="6985" algn="r">
              <a:lnSpc>
                <a:spcPct val="100000"/>
              </a:lnSpc>
              <a:spcBef>
                <a:spcPts val="125"/>
              </a:spcBef>
            </a:pPr>
            <a:r>
              <a:rPr sz="1000" spc="-130" dirty="0">
                <a:latin typeface="Verdana"/>
                <a:cs typeface="Verdana"/>
              </a:rPr>
              <a:t>+62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81337030872</a:t>
            </a:r>
            <a:endParaRPr sz="10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  <a:spcBef>
                <a:spcPts val="120"/>
              </a:spcBef>
            </a:pPr>
            <a:r>
              <a:rPr sz="1000" spc="-40" dirty="0">
                <a:latin typeface="Verdana"/>
                <a:cs typeface="Verdana"/>
                <a:hlinkClick r:id="rId4"/>
              </a:rPr>
              <a:t>maitri@eco-</a:t>
            </a:r>
            <a:r>
              <a:rPr sz="1000" spc="-10" dirty="0">
                <a:latin typeface="Verdana"/>
                <a:cs typeface="Verdana"/>
                <a:hlinkClick r:id="rId4"/>
              </a:rPr>
              <a:t>mantra.com</a:t>
            </a:r>
            <a:endParaRPr sz="10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  <a:spcBef>
                <a:spcPts val="844"/>
              </a:spcBef>
            </a:pPr>
            <a:r>
              <a:rPr sz="1200" dirty="0">
                <a:solidFill>
                  <a:srgbClr val="6B911C"/>
                </a:solidFill>
                <a:latin typeface="Trebuchet MS"/>
                <a:cs typeface="Trebuchet MS"/>
              </a:rPr>
              <a:t>Sean</a:t>
            </a:r>
            <a:r>
              <a:rPr sz="1200" spc="-15" dirty="0">
                <a:solidFill>
                  <a:srgbClr val="6B911C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6B911C"/>
                </a:solidFill>
                <a:latin typeface="Trebuchet MS"/>
                <a:cs typeface="Trebuchet MS"/>
              </a:rPr>
              <a:t>Nino</a:t>
            </a:r>
            <a:r>
              <a:rPr sz="1200" spc="-25" dirty="0">
                <a:solidFill>
                  <a:srgbClr val="6B911C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6B911C"/>
                </a:solidFill>
                <a:latin typeface="Trebuchet MS"/>
                <a:cs typeface="Trebuchet MS"/>
              </a:rPr>
              <a:t>Lotze</a:t>
            </a:r>
            <a:endParaRPr sz="1200">
              <a:latin typeface="Trebuchet MS"/>
              <a:cs typeface="Trebuchet MS"/>
            </a:endParaRPr>
          </a:p>
          <a:p>
            <a:pPr marR="42545" algn="r">
              <a:lnSpc>
                <a:spcPct val="100000"/>
              </a:lnSpc>
              <a:spcBef>
                <a:spcPts val="150"/>
              </a:spcBef>
            </a:pPr>
            <a:r>
              <a:rPr sz="1000" dirty="0">
                <a:latin typeface="Verdana"/>
                <a:cs typeface="Verdana"/>
              </a:rPr>
              <a:t>Head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Business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Development</a:t>
            </a:r>
            <a:endParaRPr sz="1000">
              <a:latin typeface="Verdana"/>
              <a:cs typeface="Verdana"/>
            </a:endParaRPr>
          </a:p>
          <a:p>
            <a:pPr marR="6985" algn="r">
              <a:lnSpc>
                <a:spcPct val="100000"/>
              </a:lnSpc>
              <a:spcBef>
                <a:spcPts val="120"/>
              </a:spcBef>
            </a:pPr>
            <a:r>
              <a:rPr sz="1000" spc="-130" dirty="0">
                <a:latin typeface="Verdana"/>
                <a:cs typeface="Verdana"/>
              </a:rPr>
              <a:t>+62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821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44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197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137</a:t>
            </a:r>
            <a:endParaRPr sz="1000">
              <a:latin typeface="Verdana"/>
              <a:cs typeface="Verdana"/>
            </a:endParaRPr>
          </a:p>
          <a:p>
            <a:pPr marR="7620" algn="r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latin typeface="Verdana"/>
                <a:cs typeface="Verdana"/>
                <a:hlinkClick r:id="rId5"/>
              </a:rPr>
              <a:t>nino@eco-</a:t>
            </a:r>
            <a:r>
              <a:rPr sz="1000" spc="-10" dirty="0">
                <a:latin typeface="Verdana"/>
                <a:cs typeface="Verdana"/>
                <a:hlinkClick r:id="rId5"/>
              </a:rPr>
              <a:t>mantra.com</a:t>
            </a:r>
            <a:endParaRPr sz="10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844"/>
              </a:spcBef>
            </a:pPr>
            <a:r>
              <a:rPr sz="1200" dirty="0">
                <a:solidFill>
                  <a:srgbClr val="6B911C"/>
                </a:solidFill>
                <a:latin typeface="Trebuchet MS"/>
                <a:cs typeface="Trebuchet MS"/>
              </a:rPr>
              <a:t>Mendi</a:t>
            </a:r>
            <a:r>
              <a:rPr sz="1200" spc="-10" dirty="0">
                <a:solidFill>
                  <a:srgbClr val="6B911C"/>
                </a:solidFill>
                <a:latin typeface="Trebuchet MS"/>
                <a:cs typeface="Trebuchet MS"/>
              </a:rPr>
              <a:t> Siahandan</a:t>
            </a:r>
            <a:endParaRPr sz="1200">
              <a:latin typeface="Trebuchet MS"/>
              <a:cs typeface="Trebuchet MS"/>
            </a:endParaRPr>
          </a:p>
          <a:p>
            <a:pPr marR="40640" algn="r">
              <a:lnSpc>
                <a:spcPct val="100000"/>
              </a:lnSpc>
              <a:spcBef>
                <a:spcPts val="140"/>
              </a:spcBef>
            </a:pPr>
            <a:r>
              <a:rPr sz="1000" spc="-40" dirty="0">
                <a:latin typeface="Verdana"/>
                <a:cs typeface="Verdana"/>
              </a:rPr>
              <a:t>Junior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Consultant</a:t>
            </a:r>
            <a:endParaRPr sz="10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30"/>
              </a:spcBef>
            </a:pPr>
            <a:r>
              <a:rPr sz="1000" spc="-130" dirty="0">
                <a:latin typeface="Verdana"/>
                <a:cs typeface="Verdana"/>
              </a:rPr>
              <a:t>+62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817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6420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553</a:t>
            </a:r>
            <a:endParaRPr sz="10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  <a:spcBef>
                <a:spcPts val="120"/>
              </a:spcBef>
            </a:pPr>
            <a:r>
              <a:rPr sz="1000" spc="-20" dirty="0">
                <a:latin typeface="Verdana"/>
                <a:cs typeface="Verdana"/>
                <a:hlinkClick r:id="rId6"/>
              </a:rPr>
              <a:t>mendi@eco-</a:t>
            </a:r>
            <a:r>
              <a:rPr sz="1000" spc="-10" dirty="0">
                <a:latin typeface="Verdana"/>
                <a:cs typeface="Verdana"/>
                <a:hlinkClick r:id="rId6"/>
              </a:rPr>
              <a:t>mantra.com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46024"/>
            <a:ext cx="7194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0" dirty="0">
                <a:latin typeface="Verdana"/>
                <a:cs typeface="Verdana"/>
              </a:rPr>
              <a:t>ENGAS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Trial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7034" y="446024"/>
            <a:ext cx="885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10" dirty="0">
                <a:latin typeface="Verdana"/>
                <a:cs typeface="Verdana"/>
              </a:rPr>
              <a:t>PT</a:t>
            </a:r>
            <a:r>
              <a:rPr sz="1000" spc="-7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Mantra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Bali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704" y="9128455"/>
            <a:ext cx="2675255" cy="6350"/>
          </a:xfrm>
          <a:custGeom>
            <a:avLst/>
            <a:gdLst/>
            <a:ahLst/>
            <a:cxnLst/>
            <a:rect l="l" t="t" r="r" b="b"/>
            <a:pathLst>
              <a:path w="2675254" h="6350">
                <a:moveTo>
                  <a:pt x="2674874" y="0"/>
                </a:moveTo>
                <a:lnTo>
                  <a:pt x="0" y="0"/>
                </a:lnTo>
                <a:lnTo>
                  <a:pt x="0" y="6095"/>
                </a:lnTo>
                <a:lnTo>
                  <a:pt x="2674874" y="6095"/>
                </a:lnTo>
                <a:lnTo>
                  <a:pt x="267487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84269" y="9128455"/>
            <a:ext cx="2675255" cy="6350"/>
          </a:xfrm>
          <a:custGeom>
            <a:avLst/>
            <a:gdLst/>
            <a:ahLst/>
            <a:cxnLst/>
            <a:rect l="l" t="t" r="r" b="b"/>
            <a:pathLst>
              <a:path w="2675254" h="6350">
                <a:moveTo>
                  <a:pt x="2674874" y="0"/>
                </a:moveTo>
                <a:lnTo>
                  <a:pt x="0" y="0"/>
                </a:lnTo>
                <a:lnTo>
                  <a:pt x="0" y="6095"/>
                </a:lnTo>
                <a:lnTo>
                  <a:pt x="2674874" y="6095"/>
                </a:lnTo>
                <a:lnTo>
                  <a:pt x="267487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51887" y="246769"/>
            <a:ext cx="681161" cy="80682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02004" y="1356180"/>
            <a:ext cx="5970905" cy="269557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800" spc="-160" dirty="0">
                <a:solidFill>
                  <a:srgbClr val="476012"/>
                </a:solidFill>
                <a:latin typeface="Verdana"/>
                <a:cs typeface="Verdana"/>
              </a:rPr>
              <a:t>1.</a:t>
            </a:r>
            <a:r>
              <a:rPr sz="1800" spc="-90" dirty="0">
                <a:solidFill>
                  <a:srgbClr val="476012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76012"/>
                </a:solidFill>
                <a:latin typeface="Verdana"/>
                <a:cs typeface="Verdana"/>
              </a:rPr>
              <a:t>Scope</a:t>
            </a:r>
            <a:r>
              <a:rPr sz="1800" spc="-85" dirty="0">
                <a:solidFill>
                  <a:srgbClr val="476012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76012"/>
                </a:solidFill>
                <a:latin typeface="Verdana"/>
                <a:cs typeface="Verdana"/>
              </a:rPr>
              <a:t>of</a:t>
            </a:r>
            <a:r>
              <a:rPr sz="1800" spc="-45" dirty="0">
                <a:solidFill>
                  <a:srgbClr val="476012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76012"/>
                </a:solidFill>
                <a:latin typeface="Verdana"/>
                <a:cs typeface="Verdana"/>
              </a:rPr>
              <a:t>Work</a:t>
            </a:r>
            <a:endParaRPr sz="1800">
              <a:latin typeface="Verdana"/>
              <a:cs typeface="Verdana"/>
            </a:endParaRPr>
          </a:p>
          <a:p>
            <a:pPr marL="12700" marR="5080" algn="just">
              <a:lnSpc>
                <a:spcPct val="110300"/>
              </a:lnSpc>
              <a:spcBef>
                <a:spcPts val="125"/>
              </a:spcBef>
            </a:pPr>
            <a:r>
              <a:rPr sz="1000" spc="-140" dirty="0">
                <a:latin typeface="Verdana"/>
                <a:cs typeface="Verdana"/>
              </a:rPr>
              <a:t>This</a:t>
            </a:r>
            <a:r>
              <a:rPr sz="1000" spc="5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report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70" dirty="0">
                <a:latin typeface="Verdana"/>
                <a:cs typeface="Verdana"/>
              </a:rPr>
              <a:t>is</a:t>
            </a:r>
            <a:r>
              <a:rPr sz="1000" spc="8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</a:t>
            </a:r>
            <a:r>
              <a:rPr sz="1000" spc="-85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investigation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into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energy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savings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Engas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M-</a:t>
            </a:r>
            <a:r>
              <a:rPr sz="1000" spc="-135" dirty="0">
                <a:latin typeface="Verdana"/>
                <a:cs typeface="Verdana"/>
              </a:rPr>
              <a:t>60</a:t>
            </a:r>
            <a:r>
              <a:rPr sz="1000" spc="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Hydrocarbon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as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retrofit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for </a:t>
            </a:r>
            <a:r>
              <a:rPr sz="1000" spc="-105" dirty="0">
                <a:latin typeface="Verdana"/>
                <a:cs typeface="Verdana"/>
              </a:rPr>
              <a:t>R410-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refrigerant.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Two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split,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wall-</a:t>
            </a:r>
            <a:r>
              <a:rPr sz="1000" dirty="0">
                <a:latin typeface="Verdana"/>
                <a:cs typeface="Verdana"/>
              </a:rPr>
              <a:t>mounted</a:t>
            </a:r>
            <a:r>
              <a:rPr sz="1000" spc="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ACs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in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Engineering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Panel </a:t>
            </a:r>
            <a:r>
              <a:rPr sz="1000" spc="-10" dirty="0">
                <a:latin typeface="Verdana"/>
                <a:cs typeface="Verdana"/>
              </a:rPr>
              <a:t>room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at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Potato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Head </a:t>
            </a:r>
            <a:r>
              <a:rPr sz="1000" dirty="0">
                <a:latin typeface="Verdana"/>
                <a:cs typeface="Verdana"/>
              </a:rPr>
              <a:t>Beach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Club,</a:t>
            </a:r>
            <a:r>
              <a:rPr sz="1000" spc="-60" dirty="0">
                <a:latin typeface="Verdana"/>
                <a:cs typeface="Verdana"/>
              </a:rPr>
              <a:t> Bali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were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used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as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trial.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load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study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was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carried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out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by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Mantra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14th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November </a:t>
            </a:r>
            <a:r>
              <a:rPr sz="1000" spc="-65" dirty="0">
                <a:latin typeface="Verdana"/>
                <a:cs typeface="Verdana"/>
              </a:rPr>
              <a:t>2018</a:t>
            </a:r>
            <a:r>
              <a:rPr sz="1000" dirty="0">
                <a:latin typeface="Verdana"/>
                <a:cs typeface="Verdana"/>
              </a:rPr>
              <a:t> to </a:t>
            </a:r>
            <a:r>
              <a:rPr sz="1000" spc="-30" dirty="0">
                <a:latin typeface="Verdana"/>
                <a:cs typeface="Verdana"/>
              </a:rPr>
              <a:t>verify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 </a:t>
            </a:r>
            <a:r>
              <a:rPr sz="1000" spc="-30" dirty="0">
                <a:latin typeface="Verdana"/>
                <a:cs typeface="Verdana"/>
              </a:rPr>
              <a:t>savings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Engas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M-</a:t>
            </a:r>
            <a:r>
              <a:rPr sz="1000" spc="-30" dirty="0">
                <a:latin typeface="Verdana"/>
                <a:cs typeface="Verdana"/>
              </a:rPr>
              <a:t>60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as well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as the </a:t>
            </a:r>
            <a:r>
              <a:rPr sz="1000" spc="-70" dirty="0">
                <a:latin typeface="Verdana"/>
                <a:cs typeface="Verdana"/>
              </a:rPr>
              <a:t>results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 the </a:t>
            </a:r>
            <a:r>
              <a:rPr sz="1000" spc="-30" dirty="0">
                <a:latin typeface="Verdana"/>
                <a:cs typeface="Verdana"/>
              </a:rPr>
              <a:t>solution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provider,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PT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Eco </a:t>
            </a:r>
            <a:r>
              <a:rPr sz="1000" spc="-10" dirty="0">
                <a:latin typeface="Verdana"/>
                <a:cs typeface="Verdana"/>
              </a:rPr>
              <a:t>Lifestyle.</a:t>
            </a:r>
            <a:endParaRPr sz="1000">
              <a:latin typeface="Verdana"/>
              <a:cs typeface="Verdana"/>
            </a:endParaRPr>
          </a:p>
          <a:p>
            <a:pPr marL="12700" marR="5080" algn="just">
              <a:lnSpc>
                <a:spcPct val="110000"/>
              </a:lnSpc>
              <a:spcBef>
                <a:spcPts val="800"/>
              </a:spcBef>
            </a:pPr>
            <a:r>
              <a:rPr sz="1000" spc="-35" dirty="0">
                <a:latin typeface="Verdana"/>
                <a:cs typeface="Verdana"/>
              </a:rPr>
              <a:t>Both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ACs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were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chosen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for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trial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based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their</a:t>
            </a:r>
            <a:r>
              <a:rPr sz="1000" spc="-20" dirty="0">
                <a:latin typeface="Verdana"/>
                <a:cs typeface="Verdana"/>
              </a:rPr>
              <a:t> condition,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operation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time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(24-</a:t>
            </a:r>
            <a:r>
              <a:rPr sz="1000" spc="-55" dirty="0">
                <a:latin typeface="Verdana"/>
                <a:cs typeface="Verdana"/>
              </a:rPr>
              <a:t>h)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location. </a:t>
            </a:r>
            <a:r>
              <a:rPr sz="1000" spc="-65" dirty="0">
                <a:latin typeface="Verdana"/>
                <a:cs typeface="Verdana"/>
              </a:rPr>
              <a:t>The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trial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was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conducted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prior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to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retrofitting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all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13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R-</a:t>
            </a:r>
            <a:r>
              <a:rPr sz="1000" spc="-55" dirty="0">
                <a:latin typeface="Verdana"/>
                <a:cs typeface="Verdana"/>
              </a:rPr>
              <a:t>410a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ACs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Potato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Head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Beach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Club.</a:t>
            </a:r>
            <a:endParaRPr sz="1000">
              <a:latin typeface="Verdana"/>
              <a:cs typeface="Verdana"/>
            </a:endParaRPr>
          </a:p>
          <a:p>
            <a:pPr marL="12700" marR="61594">
              <a:lnSpc>
                <a:spcPct val="110500"/>
              </a:lnSpc>
              <a:spcBef>
                <a:spcPts val="805"/>
              </a:spcBef>
            </a:pPr>
            <a:r>
              <a:rPr sz="1000" spc="-85" dirty="0">
                <a:latin typeface="Verdana"/>
                <a:cs typeface="Verdana"/>
              </a:rPr>
              <a:t>To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accurately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determine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load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electricity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consumption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40" dirty="0">
                <a:latin typeface="Verdana"/>
                <a:cs typeface="Verdana"/>
              </a:rPr>
              <a:t> compressor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the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ACs,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an </a:t>
            </a:r>
            <a:r>
              <a:rPr sz="1000" spc="-20" dirty="0">
                <a:latin typeface="Verdana"/>
                <a:cs typeface="Verdana"/>
              </a:rPr>
              <a:t>energy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logger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was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installed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to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log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electrical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power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demand.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The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duration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logging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was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2 </a:t>
            </a:r>
            <a:r>
              <a:rPr sz="1000" spc="-70" dirty="0">
                <a:latin typeface="Verdana"/>
                <a:cs typeface="Verdana"/>
              </a:rPr>
              <a:t>hours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for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each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AC: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1</a:t>
            </a:r>
            <a:r>
              <a:rPr sz="1000" spc="-40" dirty="0">
                <a:latin typeface="Verdana"/>
                <a:cs typeface="Verdana"/>
              </a:rPr>
              <a:t> hour </a:t>
            </a:r>
            <a:r>
              <a:rPr sz="1000" spc="-55" dirty="0">
                <a:latin typeface="Verdana"/>
                <a:cs typeface="Verdana"/>
              </a:rPr>
              <a:t>prior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1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hour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post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the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hydrocarbon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refrigerant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retrofitting.</a:t>
            </a:r>
            <a:endParaRPr sz="1000">
              <a:latin typeface="Verdana"/>
              <a:cs typeface="Verdana"/>
            </a:endParaRPr>
          </a:p>
          <a:p>
            <a:pPr marL="12700" marR="132080">
              <a:lnSpc>
                <a:spcPct val="110000"/>
              </a:lnSpc>
              <a:spcBef>
                <a:spcPts val="800"/>
              </a:spcBef>
            </a:pPr>
            <a:r>
              <a:rPr sz="1000" spc="-65" dirty="0">
                <a:latin typeface="Verdana"/>
                <a:cs typeface="Verdana"/>
              </a:rPr>
              <a:t>The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electrical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current,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voltage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power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factor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compressor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was </a:t>
            </a:r>
            <a:r>
              <a:rPr sz="1000" dirty="0">
                <a:latin typeface="Verdana"/>
                <a:cs typeface="Verdana"/>
              </a:rPr>
              <a:t>loged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every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5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seconds </a:t>
            </a:r>
            <a:r>
              <a:rPr sz="1000" spc="-55" dirty="0">
                <a:latin typeface="Verdana"/>
                <a:cs typeface="Verdana"/>
              </a:rPr>
              <a:t>using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5" dirty="0">
                <a:latin typeface="Verdana"/>
                <a:cs typeface="Verdana"/>
              </a:rPr>
              <a:t>HIOKI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CM3286-</a:t>
            </a:r>
            <a:r>
              <a:rPr sz="1000" spc="-90" dirty="0">
                <a:latin typeface="Verdana"/>
                <a:cs typeface="Verdana"/>
              </a:rPr>
              <a:t>01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Clamp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Power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Tester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 </a:t>
            </a:r>
            <a:r>
              <a:rPr sz="1000" spc="-10" dirty="0">
                <a:latin typeface="Verdana"/>
                <a:cs typeface="Verdana"/>
              </a:rPr>
              <a:t>logging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capabilities.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7821930"/>
            <a:ext cx="596963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000" b="1" cap="small" spc="-85" dirty="0">
                <a:solidFill>
                  <a:srgbClr val="2C3B43"/>
                </a:solidFill>
                <a:latin typeface="Tahoma"/>
                <a:cs typeface="Tahoma"/>
              </a:rPr>
              <a:t>Figure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70" dirty="0">
                <a:solidFill>
                  <a:srgbClr val="2C3B43"/>
                </a:solidFill>
                <a:latin typeface="Tahoma"/>
                <a:cs typeface="Tahoma"/>
              </a:rPr>
              <a:t>1.</a:t>
            </a:r>
            <a:r>
              <a:rPr sz="1000" b="1" cap="small" spc="-5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80" dirty="0">
                <a:solidFill>
                  <a:srgbClr val="2C3B43"/>
                </a:solidFill>
                <a:latin typeface="Tahoma"/>
                <a:cs typeface="Tahoma"/>
              </a:rPr>
              <a:t>Power</a:t>
            </a:r>
            <a:r>
              <a:rPr sz="1000" b="1" cap="small" spc="2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10" dirty="0">
                <a:solidFill>
                  <a:srgbClr val="2C3B43"/>
                </a:solidFill>
                <a:latin typeface="Tahoma"/>
                <a:cs typeface="Tahoma"/>
              </a:rPr>
              <a:t>logging</a:t>
            </a:r>
            <a:r>
              <a:rPr sz="1000" b="1" cap="small" spc="-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65" dirty="0">
                <a:solidFill>
                  <a:srgbClr val="2C3B43"/>
                </a:solidFill>
                <a:latin typeface="Tahoma"/>
                <a:cs typeface="Tahoma"/>
              </a:rPr>
              <a:t>using</a:t>
            </a:r>
            <a:r>
              <a:rPr sz="1000" b="1" cap="small" spc="2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120" dirty="0">
                <a:solidFill>
                  <a:srgbClr val="2C3B43"/>
                </a:solidFill>
                <a:latin typeface="Tahoma"/>
                <a:cs typeface="Tahoma"/>
              </a:rPr>
              <a:t>HIOKI</a:t>
            </a:r>
            <a:r>
              <a:rPr sz="1000" b="1" cap="small" spc="-5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Clamp</a:t>
            </a:r>
            <a:r>
              <a:rPr sz="1000" b="1" cap="small" spc="2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On</a:t>
            </a:r>
            <a:r>
              <a:rPr sz="1000" b="1" cap="small" spc="2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80" dirty="0">
                <a:solidFill>
                  <a:srgbClr val="2C3B43"/>
                </a:solidFill>
                <a:latin typeface="Tahoma"/>
                <a:cs typeface="Tahoma"/>
              </a:rPr>
              <a:t>Power</a:t>
            </a:r>
            <a:r>
              <a:rPr sz="1000" b="1" cap="small" spc="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120" dirty="0">
                <a:solidFill>
                  <a:srgbClr val="2C3B43"/>
                </a:solidFill>
                <a:latin typeface="Tahoma"/>
                <a:cs typeface="Tahoma"/>
              </a:rPr>
              <a:t>Tester</a:t>
            </a:r>
            <a:r>
              <a:rPr sz="1000" b="1" cap="small" spc="2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on</a:t>
            </a:r>
            <a:r>
              <a:rPr sz="1000" b="1" cap="small" spc="1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a</a:t>
            </a:r>
            <a:r>
              <a:rPr sz="1000" b="1" cap="small" spc="2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75" dirty="0">
                <a:solidFill>
                  <a:srgbClr val="2C3B43"/>
                </a:solidFill>
                <a:latin typeface="Tahoma"/>
                <a:cs typeface="Tahoma"/>
              </a:rPr>
              <a:t>AC</a:t>
            </a:r>
            <a:r>
              <a:rPr sz="1000" b="1" cap="small" spc="-45" dirty="0">
                <a:solidFill>
                  <a:srgbClr val="2C3B43"/>
                </a:solidFill>
                <a:latin typeface="Tahoma"/>
                <a:cs typeface="Tahoma"/>
              </a:rPr>
              <a:t> compressor</a:t>
            </a:r>
            <a:r>
              <a:rPr sz="1000" b="1" cap="small" spc="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60" dirty="0">
                <a:solidFill>
                  <a:srgbClr val="2C3B43"/>
                </a:solidFill>
                <a:latin typeface="Tahoma"/>
                <a:cs typeface="Tahoma"/>
              </a:rPr>
              <a:t>at</a:t>
            </a:r>
            <a:r>
              <a:rPr sz="1000" b="1" cap="small" spc="2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10" dirty="0">
                <a:solidFill>
                  <a:srgbClr val="2C3B43"/>
                </a:solidFill>
                <a:latin typeface="Tahoma"/>
                <a:cs typeface="Tahoma"/>
              </a:rPr>
              <a:t>PHBC.</a:t>
            </a:r>
            <a:endParaRPr sz="1000">
              <a:latin typeface="Tahoma"/>
              <a:cs typeface="Tahoma"/>
            </a:endParaRPr>
          </a:p>
          <a:p>
            <a:pPr marL="12700" marR="5080" algn="just">
              <a:lnSpc>
                <a:spcPct val="110300"/>
              </a:lnSpc>
              <a:spcBef>
                <a:spcPts val="705"/>
              </a:spcBef>
            </a:pPr>
            <a:r>
              <a:rPr sz="1000" dirty="0">
                <a:latin typeface="Verdana"/>
                <a:cs typeface="Verdana"/>
              </a:rPr>
              <a:t>The</a:t>
            </a:r>
            <a:r>
              <a:rPr sz="1000" spc="114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ACs</a:t>
            </a:r>
            <a:r>
              <a:rPr sz="1000" spc="10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supply</a:t>
            </a:r>
            <a:r>
              <a:rPr sz="1000" spc="10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10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return</a:t>
            </a:r>
            <a:r>
              <a:rPr sz="1000" spc="1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air</a:t>
            </a:r>
            <a:r>
              <a:rPr sz="1000" spc="114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temperature</a:t>
            </a:r>
            <a:r>
              <a:rPr sz="1000" spc="114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was</a:t>
            </a:r>
            <a:r>
              <a:rPr sz="1000" spc="1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also</a:t>
            </a:r>
            <a:r>
              <a:rPr sz="1000" spc="10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measured</a:t>
            </a:r>
            <a:r>
              <a:rPr sz="1000" spc="1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with</a:t>
            </a:r>
            <a:r>
              <a:rPr sz="1000" spc="11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1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Dostman</a:t>
            </a:r>
            <a:r>
              <a:rPr sz="1000" spc="11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Log32THP </a:t>
            </a:r>
            <a:r>
              <a:rPr sz="1000" dirty="0">
                <a:latin typeface="Verdana"/>
                <a:cs typeface="Verdana"/>
              </a:rPr>
              <a:t>temperature</a:t>
            </a:r>
            <a:r>
              <a:rPr sz="1000" spc="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logger.</a:t>
            </a:r>
            <a:r>
              <a:rPr sz="1000" spc="4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This</a:t>
            </a:r>
            <a:r>
              <a:rPr sz="1000" spc="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was</a:t>
            </a:r>
            <a:r>
              <a:rPr sz="1000" spc="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carried</a:t>
            </a:r>
            <a:r>
              <a:rPr sz="1000" spc="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out</a:t>
            </a:r>
            <a:r>
              <a:rPr sz="1000" spc="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to</a:t>
            </a:r>
            <a:r>
              <a:rPr sz="1000" spc="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investigate</a:t>
            </a:r>
            <a:r>
              <a:rPr sz="1000" spc="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any</a:t>
            </a:r>
            <a:r>
              <a:rPr sz="1000" spc="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effects</a:t>
            </a:r>
            <a:r>
              <a:rPr sz="1000" spc="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ENGAS</a:t>
            </a:r>
            <a:r>
              <a:rPr sz="1000" spc="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hydrocarbon </a:t>
            </a:r>
            <a:r>
              <a:rPr sz="1000" spc="-35" dirty="0">
                <a:latin typeface="Verdana"/>
                <a:cs typeface="Verdana"/>
              </a:rPr>
              <a:t>refrigerant</a:t>
            </a:r>
            <a:r>
              <a:rPr sz="1000" spc="3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might</a:t>
            </a:r>
            <a:r>
              <a:rPr sz="1000" spc="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have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30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functionality.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The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temperature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logger</a:t>
            </a:r>
            <a:r>
              <a:rPr sz="1000" spc="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recorded</a:t>
            </a:r>
            <a:r>
              <a:rPr sz="1000" spc="2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temperature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relative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humidity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data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every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5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minutes.</a:t>
            </a:r>
            <a:endParaRPr sz="1000">
              <a:latin typeface="Verdana"/>
              <a:cs typeface="Verdan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4154423"/>
            <a:ext cx="4751451" cy="3563366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r>
              <a:rPr spc="-50" dirty="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46024"/>
            <a:ext cx="7194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0" dirty="0">
                <a:latin typeface="Verdana"/>
                <a:cs typeface="Verdana"/>
              </a:rPr>
              <a:t>ENGAS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Trial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7034" y="446024"/>
            <a:ext cx="885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10" dirty="0">
                <a:latin typeface="Verdana"/>
                <a:cs typeface="Verdana"/>
              </a:rPr>
              <a:t>PT</a:t>
            </a:r>
            <a:r>
              <a:rPr sz="1000" spc="-7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Mantra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Bali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704" y="9128455"/>
            <a:ext cx="2675255" cy="6350"/>
          </a:xfrm>
          <a:custGeom>
            <a:avLst/>
            <a:gdLst/>
            <a:ahLst/>
            <a:cxnLst/>
            <a:rect l="l" t="t" r="r" b="b"/>
            <a:pathLst>
              <a:path w="2675254" h="6350">
                <a:moveTo>
                  <a:pt x="2674874" y="0"/>
                </a:moveTo>
                <a:lnTo>
                  <a:pt x="0" y="0"/>
                </a:lnTo>
                <a:lnTo>
                  <a:pt x="0" y="6095"/>
                </a:lnTo>
                <a:lnTo>
                  <a:pt x="2674874" y="6095"/>
                </a:lnTo>
                <a:lnTo>
                  <a:pt x="267487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84269" y="9128455"/>
            <a:ext cx="2675255" cy="6350"/>
          </a:xfrm>
          <a:custGeom>
            <a:avLst/>
            <a:gdLst/>
            <a:ahLst/>
            <a:cxnLst/>
            <a:rect l="l" t="t" r="r" b="b"/>
            <a:pathLst>
              <a:path w="2675254" h="6350">
                <a:moveTo>
                  <a:pt x="2674874" y="0"/>
                </a:moveTo>
                <a:lnTo>
                  <a:pt x="0" y="0"/>
                </a:lnTo>
                <a:lnTo>
                  <a:pt x="0" y="6095"/>
                </a:lnTo>
                <a:lnTo>
                  <a:pt x="2674874" y="6095"/>
                </a:lnTo>
                <a:lnTo>
                  <a:pt x="267487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51887" y="246769"/>
            <a:ext cx="681161" cy="80682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02004" y="1414017"/>
            <a:ext cx="2500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cap="small" spc="-95" dirty="0">
                <a:solidFill>
                  <a:srgbClr val="2C3B43"/>
                </a:solidFill>
                <a:latin typeface="Tahoma"/>
                <a:cs typeface="Tahoma"/>
              </a:rPr>
              <a:t>Table</a:t>
            </a:r>
            <a:r>
              <a:rPr sz="1000" b="1" cap="small" spc="2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70" dirty="0">
                <a:solidFill>
                  <a:srgbClr val="2C3B43"/>
                </a:solidFill>
                <a:latin typeface="Tahoma"/>
                <a:cs typeface="Tahoma"/>
              </a:rPr>
              <a:t>1.</a:t>
            </a:r>
            <a:r>
              <a:rPr sz="1000" b="1" cap="small" spc="-5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ACs</a:t>
            </a:r>
            <a:r>
              <a:rPr sz="1000" b="1" cap="small" spc="1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95" dirty="0">
                <a:solidFill>
                  <a:srgbClr val="2C3B43"/>
                </a:solidFill>
                <a:latin typeface="Tahoma"/>
                <a:cs typeface="Tahoma"/>
              </a:rPr>
              <a:t>properties</a:t>
            </a:r>
            <a:r>
              <a:rPr sz="1000" b="1" cap="small" spc="1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and</a:t>
            </a:r>
            <a:r>
              <a:rPr sz="1000" b="1" cap="small" spc="1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10" dirty="0">
                <a:solidFill>
                  <a:srgbClr val="2C3B43"/>
                </a:solidFill>
                <a:latin typeface="Tahoma"/>
                <a:cs typeface="Tahoma"/>
              </a:rPr>
              <a:t>logging</a:t>
            </a:r>
            <a:r>
              <a:rPr sz="1000" b="1" cap="small" spc="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114" dirty="0">
                <a:solidFill>
                  <a:srgbClr val="2C3B43"/>
                </a:solidFill>
                <a:latin typeface="Tahoma"/>
                <a:cs typeface="Tahoma"/>
              </a:rPr>
              <a:t>periods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14704" y="1579117"/>
          <a:ext cx="5937882" cy="488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5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No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solidFill>
                      <a:srgbClr val="9185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Rooms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solidFill>
                      <a:srgbClr val="9185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Unit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solidFill>
                      <a:srgbClr val="9185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Cap.</a:t>
                      </a:r>
                      <a:r>
                        <a:rPr sz="1000" b="1" spc="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(HP)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solidFill>
                      <a:srgbClr val="9185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Before</a:t>
                      </a:r>
                      <a:r>
                        <a:rPr sz="10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(R-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410a)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solidFill>
                      <a:srgbClr val="9185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5"/>
                        </a:spcBef>
                      </a:pPr>
                      <a:r>
                        <a:rPr sz="10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After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(Engas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M-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60)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solidFill>
                      <a:srgbClr val="9185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000" spc="-50" dirty="0">
                          <a:latin typeface="Verdana"/>
                          <a:cs typeface="Verdana"/>
                        </a:rPr>
                        <a:t>1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B w="6350">
                      <a:solidFill>
                        <a:srgbClr val="918554"/>
                      </a:solidFill>
                      <a:prstDash val="solid"/>
                    </a:lnB>
                    <a:solidFill>
                      <a:srgbClr val="EAE7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000" spc="-35" dirty="0">
                          <a:latin typeface="Verdana"/>
                          <a:cs typeface="Verdana"/>
                        </a:rPr>
                        <a:t>Engineering</a:t>
                      </a:r>
                      <a:r>
                        <a:rPr sz="1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Room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B w="6350">
                      <a:solidFill>
                        <a:srgbClr val="918554"/>
                      </a:solidFill>
                      <a:prstDash val="solid"/>
                    </a:lnB>
                    <a:solidFill>
                      <a:srgbClr val="EAE7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000" spc="-50" dirty="0">
                          <a:latin typeface="Verdana"/>
                          <a:cs typeface="Verdana"/>
                        </a:rPr>
                        <a:t>1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B w="6350">
                      <a:solidFill>
                        <a:srgbClr val="918554"/>
                      </a:solidFill>
                      <a:prstDash val="solid"/>
                    </a:lnB>
                    <a:solidFill>
                      <a:srgbClr val="EAE7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000" spc="-50" dirty="0">
                          <a:latin typeface="Verdana"/>
                          <a:cs typeface="Verdana"/>
                        </a:rPr>
                        <a:t>2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B w="6350">
                      <a:solidFill>
                        <a:srgbClr val="918554"/>
                      </a:solidFill>
                      <a:prstDash val="solid"/>
                    </a:lnB>
                    <a:solidFill>
                      <a:srgbClr val="EAE7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000" spc="-114" dirty="0">
                          <a:latin typeface="Verdana"/>
                          <a:cs typeface="Verdana"/>
                        </a:rPr>
                        <a:t>09:24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latin typeface="Verdana"/>
                          <a:cs typeface="Verdana"/>
                        </a:rPr>
                        <a:t>10:24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B w="6350">
                      <a:solidFill>
                        <a:srgbClr val="918554"/>
                      </a:solidFill>
                      <a:prstDash val="solid"/>
                    </a:lnB>
                    <a:solidFill>
                      <a:srgbClr val="EAE7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000" spc="-114" dirty="0">
                          <a:latin typeface="Verdana"/>
                          <a:cs typeface="Verdana"/>
                        </a:rPr>
                        <a:t>12:26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13:26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B w="6350">
                      <a:solidFill>
                        <a:srgbClr val="918554"/>
                      </a:solidFill>
                      <a:prstDash val="solid"/>
                    </a:lnB>
                    <a:solidFill>
                      <a:srgbClr val="EAE7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sz="1000" spc="-50" dirty="0">
                          <a:latin typeface="Verdana"/>
                          <a:cs typeface="Verdana"/>
                        </a:rPr>
                        <a:t>2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T w="6350">
                      <a:solidFill>
                        <a:srgbClr val="918554"/>
                      </a:solidFill>
                      <a:prstDash val="solid"/>
                    </a:lnT>
                    <a:lnB w="6350">
                      <a:solidFill>
                        <a:srgbClr val="9185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Panel</a:t>
                      </a:r>
                      <a:r>
                        <a:rPr sz="1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Room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T w="6350">
                      <a:solidFill>
                        <a:srgbClr val="918554"/>
                      </a:solidFill>
                      <a:prstDash val="solid"/>
                    </a:lnT>
                    <a:lnB w="6350">
                      <a:solidFill>
                        <a:srgbClr val="9185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sz="1000" spc="-50" dirty="0">
                          <a:latin typeface="Verdana"/>
                          <a:cs typeface="Verdana"/>
                        </a:rPr>
                        <a:t>1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T w="6350">
                      <a:solidFill>
                        <a:srgbClr val="918554"/>
                      </a:solidFill>
                      <a:prstDash val="solid"/>
                    </a:lnT>
                    <a:lnB w="6350">
                      <a:solidFill>
                        <a:srgbClr val="9185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sz="1000" spc="-50" dirty="0">
                          <a:latin typeface="Verdana"/>
                          <a:cs typeface="Verdana"/>
                        </a:rPr>
                        <a:t>2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T w="6350">
                      <a:solidFill>
                        <a:srgbClr val="918554"/>
                      </a:solidFill>
                      <a:prstDash val="solid"/>
                    </a:lnT>
                    <a:lnB w="6350">
                      <a:solidFill>
                        <a:srgbClr val="9185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sz="1000" spc="-114" dirty="0">
                          <a:latin typeface="Verdana"/>
                          <a:cs typeface="Verdana"/>
                        </a:rPr>
                        <a:t>10:37</a:t>
                      </a:r>
                      <a:r>
                        <a:rPr sz="1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0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11:37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T w="6350">
                      <a:solidFill>
                        <a:srgbClr val="918554"/>
                      </a:solidFill>
                      <a:prstDash val="solid"/>
                    </a:lnT>
                    <a:lnB w="6350">
                      <a:solidFill>
                        <a:srgbClr val="9185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sz="1000" spc="-114" dirty="0">
                          <a:latin typeface="Verdana"/>
                          <a:cs typeface="Verdana"/>
                        </a:rPr>
                        <a:t>14:03</a:t>
                      </a:r>
                      <a:r>
                        <a:rPr sz="10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50" dirty="0">
                          <a:latin typeface="Verdana"/>
                          <a:cs typeface="Verdana"/>
                        </a:rPr>
                        <a:t>–</a:t>
                      </a:r>
                      <a:r>
                        <a:rPr sz="1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20" dirty="0">
                          <a:latin typeface="Verdana"/>
                          <a:cs typeface="Verdana"/>
                        </a:rPr>
                        <a:t>15:03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6350">
                      <a:solidFill>
                        <a:srgbClr val="918554"/>
                      </a:solidFill>
                      <a:prstDash val="solid"/>
                    </a:lnL>
                    <a:lnR w="6350">
                      <a:solidFill>
                        <a:srgbClr val="918554"/>
                      </a:solidFill>
                      <a:prstDash val="solid"/>
                    </a:lnR>
                    <a:lnT w="6350">
                      <a:solidFill>
                        <a:srgbClr val="918554"/>
                      </a:solidFill>
                      <a:prstDash val="solid"/>
                    </a:lnT>
                    <a:lnB w="6350">
                      <a:solidFill>
                        <a:srgbClr val="91855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902004" y="8605266"/>
            <a:ext cx="56749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cap="small" spc="-85" dirty="0">
                <a:solidFill>
                  <a:srgbClr val="2C3B43"/>
                </a:solidFill>
                <a:latin typeface="Tahoma"/>
                <a:cs typeface="Tahoma"/>
              </a:rPr>
              <a:t>Figure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70" dirty="0">
                <a:solidFill>
                  <a:srgbClr val="2C3B43"/>
                </a:solidFill>
                <a:latin typeface="Tahoma"/>
                <a:cs typeface="Tahoma"/>
              </a:rPr>
              <a:t>2.</a:t>
            </a:r>
            <a:r>
              <a:rPr sz="1000" b="1" cap="small" spc="-5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10" dirty="0">
                <a:solidFill>
                  <a:srgbClr val="2C3B43"/>
                </a:solidFill>
                <a:latin typeface="Tahoma"/>
                <a:cs typeface="Tahoma"/>
              </a:rPr>
              <a:t>Logged</a:t>
            </a:r>
            <a:r>
              <a:rPr sz="1000" b="1" cap="small" spc="1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80" dirty="0">
                <a:solidFill>
                  <a:srgbClr val="2C3B43"/>
                </a:solidFill>
                <a:latin typeface="Tahoma"/>
                <a:cs typeface="Tahoma"/>
              </a:rPr>
              <a:t>Power</a:t>
            </a:r>
            <a:r>
              <a:rPr sz="1000" b="1" cap="small" spc="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50" dirty="0">
                <a:solidFill>
                  <a:srgbClr val="2C3B43"/>
                </a:solidFill>
                <a:latin typeface="Tahoma"/>
                <a:cs typeface="Tahoma"/>
              </a:rPr>
              <a:t>Consumptions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 and</a:t>
            </a:r>
            <a:r>
              <a:rPr sz="1000" b="1" cap="small" spc="1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85" dirty="0">
                <a:solidFill>
                  <a:srgbClr val="2C3B43"/>
                </a:solidFill>
                <a:latin typeface="Tahoma"/>
                <a:cs typeface="Tahoma"/>
              </a:rPr>
              <a:t>Supply-</a:t>
            </a:r>
            <a:r>
              <a:rPr sz="1000" b="1" cap="small" spc="-105" dirty="0">
                <a:solidFill>
                  <a:srgbClr val="2C3B43"/>
                </a:solidFill>
                <a:latin typeface="Tahoma"/>
                <a:cs typeface="Tahoma"/>
              </a:rPr>
              <a:t>Return</a:t>
            </a:r>
            <a:r>
              <a:rPr sz="1000" b="1" cap="small" spc="1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85" dirty="0">
                <a:solidFill>
                  <a:srgbClr val="2C3B43"/>
                </a:solidFill>
                <a:latin typeface="Tahoma"/>
                <a:cs typeface="Tahoma"/>
              </a:rPr>
              <a:t>air</a:t>
            </a:r>
            <a:r>
              <a:rPr sz="1000" b="1" cap="small" spc="1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85" dirty="0">
                <a:solidFill>
                  <a:srgbClr val="2C3B43"/>
                </a:solidFill>
                <a:latin typeface="Tahoma"/>
                <a:cs typeface="Tahoma"/>
              </a:rPr>
              <a:t>temperature</a:t>
            </a:r>
            <a:r>
              <a:rPr sz="1000" b="1" cap="small" spc="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of</a:t>
            </a:r>
            <a:r>
              <a:rPr sz="1000" b="1" cap="small" spc="1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60" dirty="0">
                <a:solidFill>
                  <a:srgbClr val="2C3B43"/>
                </a:solidFill>
                <a:latin typeface="Tahoma"/>
                <a:cs typeface="Tahoma"/>
              </a:rPr>
              <a:t>Engineering</a:t>
            </a:r>
            <a:r>
              <a:rPr sz="1000" b="1" cap="small" spc="2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20" dirty="0">
                <a:solidFill>
                  <a:srgbClr val="2C3B43"/>
                </a:solidFill>
                <a:latin typeface="Tahoma"/>
                <a:cs typeface="Tahoma"/>
              </a:rPr>
              <a:t>Room’s</a:t>
            </a:r>
            <a:r>
              <a:rPr sz="1000" b="1" cap="small" spc="1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50" dirty="0">
                <a:solidFill>
                  <a:srgbClr val="2C3B43"/>
                </a:solidFill>
                <a:latin typeface="Tahoma"/>
                <a:cs typeface="Tahoma"/>
              </a:rPr>
              <a:t>AC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502028" y="5352605"/>
            <a:ext cx="4734560" cy="2435860"/>
            <a:chOff x="1502028" y="5352605"/>
            <a:chExt cx="4734560" cy="2435860"/>
          </a:xfrm>
        </p:grpSpPr>
        <p:sp>
          <p:nvSpPr>
            <p:cNvPr id="11" name="object 11"/>
            <p:cNvSpPr/>
            <p:nvPr/>
          </p:nvSpPr>
          <p:spPr>
            <a:xfrm>
              <a:off x="1514728" y="5357367"/>
              <a:ext cx="4679950" cy="2388870"/>
            </a:xfrm>
            <a:custGeom>
              <a:avLst/>
              <a:gdLst/>
              <a:ahLst/>
              <a:cxnLst/>
              <a:rect l="l" t="t" r="r" b="b"/>
              <a:pathLst>
                <a:path w="4679950" h="2388870">
                  <a:moveTo>
                    <a:pt x="0" y="2090420"/>
                  </a:moveTo>
                  <a:lnTo>
                    <a:pt x="4679569" y="2090420"/>
                  </a:lnTo>
                </a:path>
                <a:path w="4679950" h="2388870">
                  <a:moveTo>
                    <a:pt x="0" y="1791716"/>
                  </a:moveTo>
                  <a:lnTo>
                    <a:pt x="4679569" y="1791716"/>
                  </a:lnTo>
                </a:path>
                <a:path w="4679950" h="2388870">
                  <a:moveTo>
                    <a:pt x="0" y="1493012"/>
                  </a:moveTo>
                  <a:lnTo>
                    <a:pt x="4679569" y="1493012"/>
                  </a:lnTo>
                </a:path>
                <a:path w="4679950" h="2388870">
                  <a:moveTo>
                    <a:pt x="0" y="1194308"/>
                  </a:moveTo>
                  <a:lnTo>
                    <a:pt x="4679569" y="1194308"/>
                  </a:lnTo>
                </a:path>
                <a:path w="4679950" h="2388870">
                  <a:moveTo>
                    <a:pt x="0" y="895604"/>
                  </a:moveTo>
                  <a:lnTo>
                    <a:pt x="4679569" y="895604"/>
                  </a:lnTo>
                </a:path>
                <a:path w="4679950" h="2388870">
                  <a:moveTo>
                    <a:pt x="0" y="596900"/>
                  </a:moveTo>
                  <a:lnTo>
                    <a:pt x="4679569" y="596900"/>
                  </a:lnTo>
                </a:path>
                <a:path w="4679950" h="2388870">
                  <a:moveTo>
                    <a:pt x="0" y="298196"/>
                  </a:moveTo>
                  <a:lnTo>
                    <a:pt x="4679569" y="298196"/>
                  </a:lnTo>
                </a:path>
                <a:path w="4679950" h="2388870">
                  <a:moveTo>
                    <a:pt x="0" y="0"/>
                  </a:moveTo>
                  <a:lnTo>
                    <a:pt x="4679569" y="0"/>
                  </a:lnTo>
                </a:path>
                <a:path w="4679950" h="2388870">
                  <a:moveTo>
                    <a:pt x="585343" y="0"/>
                  </a:moveTo>
                  <a:lnTo>
                    <a:pt x="585343" y="2388870"/>
                  </a:lnTo>
                </a:path>
                <a:path w="4679950" h="2388870">
                  <a:moveTo>
                    <a:pt x="1170559" y="0"/>
                  </a:moveTo>
                  <a:lnTo>
                    <a:pt x="1170559" y="2388870"/>
                  </a:lnTo>
                </a:path>
                <a:path w="4679950" h="2388870">
                  <a:moveTo>
                    <a:pt x="1754251" y="0"/>
                  </a:moveTo>
                  <a:lnTo>
                    <a:pt x="1754251" y="2388870"/>
                  </a:lnTo>
                </a:path>
                <a:path w="4679950" h="2388870">
                  <a:moveTo>
                    <a:pt x="2339467" y="0"/>
                  </a:moveTo>
                  <a:lnTo>
                    <a:pt x="2339467" y="2388870"/>
                  </a:lnTo>
                </a:path>
                <a:path w="4679950" h="2388870">
                  <a:moveTo>
                    <a:pt x="2924683" y="0"/>
                  </a:moveTo>
                  <a:lnTo>
                    <a:pt x="2924683" y="2388870"/>
                  </a:lnTo>
                </a:path>
                <a:path w="4679950" h="2388870">
                  <a:moveTo>
                    <a:pt x="3509899" y="0"/>
                  </a:moveTo>
                  <a:lnTo>
                    <a:pt x="3509899" y="2388870"/>
                  </a:lnTo>
                </a:path>
                <a:path w="4679950" h="2388870">
                  <a:moveTo>
                    <a:pt x="4095115" y="0"/>
                  </a:moveTo>
                  <a:lnTo>
                    <a:pt x="4095115" y="2388870"/>
                  </a:lnTo>
                </a:path>
                <a:path w="4679950" h="2388870">
                  <a:moveTo>
                    <a:pt x="4679569" y="0"/>
                  </a:moveTo>
                  <a:lnTo>
                    <a:pt x="4679569" y="238887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14728" y="5357367"/>
              <a:ext cx="4716780" cy="2426335"/>
            </a:xfrm>
            <a:custGeom>
              <a:avLst/>
              <a:gdLst/>
              <a:ahLst/>
              <a:cxnLst/>
              <a:rect l="l" t="t" r="r" b="b"/>
              <a:pathLst>
                <a:path w="4716780" h="2426334">
                  <a:moveTo>
                    <a:pt x="4679569" y="2388870"/>
                  </a:moveTo>
                  <a:lnTo>
                    <a:pt x="4679569" y="0"/>
                  </a:lnTo>
                </a:path>
                <a:path w="4716780" h="2426334">
                  <a:moveTo>
                    <a:pt x="4679569" y="2388870"/>
                  </a:moveTo>
                  <a:lnTo>
                    <a:pt x="4716526" y="2388870"/>
                  </a:lnTo>
                </a:path>
                <a:path w="4716780" h="2426334">
                  <a:moveTo>
                    <a:pt x="4679569" y="2090420"/>
                  </a:moveTo>
                  <a:lnTo>
                    <a:pt x="4716526" y="2090420"/>
                  </a:lnTo>
                </a:path>
                <a:path w="4716780" h="2426334">
                  <a:moveTo>
                    <a:pt x="4679569" y="1791716"/>
                  </a:moveTo>
                  <a:lnTo>
                    <a:pt x="4716526" y="1791716"/>
                  </a:lnTo>
                </a:path>
                <a:path w="4716780" h="2426334">
                  <a:moveTo>
                    <a:pt x="4679569" y="1493012"/>
                  </a:moveTo>
                  <a:lnTo>
                    <a:pt x="4716526" y="1493012"/>
                  </a:lnTo>
                </a:path>
                <a:path w="4716780" h="2426334">
                  <a:moveTo>
                    <a:pt x="4679569" y="1194308"/>
                  </a:moveTo>
                  <a:lnTo>
                    <a:pt x="4716526" y="1194308"/>
                  </a:lnTo>
                </a:path>
                <a:path w="4716780" h="2426334">
                  <a:moveTo>
                    <a:pt x="4679569" y="895604"/>
                  </a:moveTo>
                  <a:lnTo>
                    <a:pt x="4716526" y="895604"/>
                  </a:lnTo>
                </a:path>
                <a:path w="4716780" h="2426334">
                  <a:moveTo>
                    <a:pt x="4679569" y="596900"/>
                  </a:moveTo>
                  <a:lnTo>
                    <a:pt x="4716526" y="596900"/>
                  </a:lnTo>
                </a:path>
                <a:path w="4716780" h="2426334">
                  <a:moveTo>
                    <a:pt x="4679569" y="298196"/>
                  </a:moveTo>
                  <a:lnTo>
                    <a:pt x="4716526" y="298196"/>
                  </a:lnTo>
                </a:path>
                <a:path w="4716780" h="2426334">
                  <a:moveTo>
                    <a:pt x="4679569" y="0"/>
                  </a:moveTo>
                  <a:lnTo>
                    <a:pt x="4716526" y="0"/>
                  </a:lnTo>
                </a:path>
                <a:path w="4716780" h="2426334">
                  <a:moveTo>
                    <a:pt x="0" y="2388870"/>
                  </a:moveTo>
                  <a:lnTo>
                    <a:pt x="0" y="0"/>
                  </a:lnTo>
                </a:path>
                <a:path w="4716780" h="2426334">
                  <a:moveTo>
                    <a:pt x="0" y="2388870"/>
                  </a:moveTo>
                  <a:lnTo>
                    <a:pt x="4679569" y="2388870"/>
                  </a:lnTo>
                </a:path>
                <a:path w="4716780" h="2426334">
                  <a:moveTo>
                    <a:pt x="0" y="2388870"/>
                  </a:moveTo>
                  <a:lnTo>
                    <a:pt x="0" y="2425827"/>
                  </a:lnTo>
                </a:path>
                <a:path w="4716780" h="2426334">
                  <a:moveTo>
                    <a:pt x="585343" y="2388870"/>
                  </a:moveTo>
                  <a:lnTo>
                    <a:pt x="585343" y="2425827"/>
                  </a:lnTo>
                </a:path>
                <a:path w="4716780" h="2426334">
                  <a:moveTo>
                    <a:pt x="1170559" y="2388870"/>
                  </a:moveTo>
                  <a:lnTo>
                    <a:pt x="1170559" y="2425827"/>
                  </a:lnTo>
                </a:path>
                <a:path w="4716780" h="2426334">
                  <a:moveTo>
                    <a:pt x="1754251" y="2388870"/>
                  </a:moveTo>
                  <a:lnTo>
                    <a:pt x="1754251" y="2425827"/>
                  </a:lnTo>
                </a:path>
                <a:path w="4716780" h="2426334">
                  <a:moveTo>
                    <a:pt x="2339467" y="2388870"/>
                  </a:moveTo>
                  <a:lnTo>
                    <a:pt x="2339467" y="2425827"/>
                  </a:lnTo>
                </a:path>
                <a:path w="4716780" h="2426334">
                  <a:moveTo>
                    <a:pt x="2924683" y="2388870"/>
                  </a:moveTo>
                  <a:lnTo>
                    <a:pt x="2924683" y="2425827"/>
                  </a:lnTo>
                </a:path>
                <a:path w="4716780" h="2426334">
                  <a:moveTo>
                    <a:pt x="3509899" y="2388870"/>
                  </a:moveTo>
                  <a:lnTo>
                    <a:pt x="3509899" y="2425827"/>
                  </a:lnTo>
                </a:path>
                <a:path w="4716780" h="2426334">
                  <a:moveTo>
                    <a:pt x="4095115" y="2388870"/>
                  </a:moveTo>
                  <a:lnTo>
                    <a:pt x="4095115" y="2425827"/>
                  </a:lnTo>
                </a:path>
                <a:path w="4716780" h="2426334">
                  <a:moveTo>
                    <a:pt x="4679569" y="2388870"/>
                  </a:moveTo>
                  <a:lnTo>
                    <a:pt x="4679569" y="2425827"/>
                  </a:lnTo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14728" y="6778751"/>
              <a:ext cx="4645660" cy="967740"/>
            </a:xfrm>
            <a:custGeom>
              <a:avLst/>
              <a:gdLst/>
              <a:ahLst/>
              <a:cxnLst/>
              <a:rect l="l" t="t" r="r" b="b"/>
              <a:pathLst>
                <a:path w="4645660" h="967740">
                  <a:moveTo>
                    <a:pt x="0" y="47243"/>
                  </a:moveTo>
                  <a:lnTo>
                    <a:pt x="3175" y="47243"/>
                  </a:lnTo>
                  <a:lnTo>
                    <a:pt x="6223" y="53340"/>
                  </a:lnTo>
                  <a:lnTo>
                    <a:pt x="9271" y="53340"/>
                  </a:lnTo>
                  <a:lnTo>
                    <a:pt x="12318" y="53340"/>
                  </a:lnTo>
                  <a:lnTo>
                    <a:pt x="16890" y="53340"/>
                  </a:lnTo>
                  <a:lnTo>
                    <a:pt x="19939" y="53340"/>
                  </a:lnTo>
                  <a:lnTo>
                    <a:pt x="22987" y="47243"/>
                  </a:lnTo>
                  <a:lnTo>
                    <a:pt x="26034" y="47243"/>
                  </a:lnTo>
                  <a:lnTo>
                    <a:pt x="29083" y="41148"/>
                  </a:lnTo>
                  <a:lnTo>
                    <a:pt x="32131" y="41148"/>
                  </a:lnTo>
                  <a:lnTo>
                    <a:pt x="35179" y="36575"/>
                  </a:lnTo>
                  <a:lnTo>
                    <a:pt x="38227" y="36575"/>
                  </a:lnTo>
                  <a:lnTo>
                    <a:pt x="41275" y="30480"/>
                  </a:lnTo>
                  <a:lnTo>
                    <a:pt x="45846" y="30480"/>
                  </a:lnTo>
                  <a:lnTo>
                    <a:pt x="48895" y="30480"/>
                  </a:lnTo>
                  <a:lnTo>
                    <a:pt x="51943" y="24384"/>
                  </a:lnTo>
                  <a:lnTo>
                    <a:pt x="54990" y="24384"/>
                  </a:lnTo>
                  <a:lnTo>
                    <a:pt x="58039" y="30480"/>
                  </a:lnTo>
                  <a:lnTo>
                    <a:pt x="61087" y="30480"/>
                  </a:lnTo>
                  <a:lnTo>
                    <a:pt x="64134" y="30480"/>
                  </a:lnTo>
                  <a:lnTo>
                    <a:pt x="67183" y="30480"/>
                  </a:lnTo>
                  <a:lnTo>
                    <a:pt x="70231" y="30480"/>
                  </a:lnTo>
                  <a:lnTo>
                    <a:pt x="74803" y="30480"/>
                  </a:lnTo>
                  <a:lnTo>
                    <a:pt x="77851" y="36575"/>
                  </a:lnTo>
                  <a:lnTo>
                    <a:pt x="80899" y="36575"/>
                  </a:lnTo>
                  <a:lnTo>
                    <a:pt x="83947" y="30480"/>
                  </a:lnTo>
                  <a:lnTo>
                    <a:pt x="86995" y="30480"/>
                  </a:lnTo>
                  <a:lnTo>
                    <a:pt x="90043" y="30480"/>
                  </a:lnTo>
                  <a:lnTo>
                    <a:pt x="93090" y="30480"/>
                  </a:lnTo>
                  <a:lnTo>
                    <a:pt x="96139" y="30480"/>
                  </a:lnTo>
                  <a:lnTo>
                    <a:pt x="100711" y="24384"/>
                  </a:lnTo>
                  <a:lnTo>
                    <a:pt x="103759" y="30480"/>
                  </a:lnTo>
                  <a:lnTo>
                    <a:pt x="106807" y="30480"/>
                  </a:lnTo>
                  <a:lnTo>
                    <a:pt x="109855" y="30480"/>
                  </a:lnTo>
                  <a:lnTo>
                    <a:pt x="112903" y="30480"/>
                  </a:lnTo>
                  <a:lnTo>
                    <a:pt x="115951" y="30480"/>
                  </a:lnTo>
                  <a:lnTo>
                    <a:pt x="118998" y="24384"/>
                  </a:lnTo>
                  <a:lnTo>
                    <a:pt x="122047" y="18287"/>
                  </a:lnTo>
                  <a:lnTo>
                    <a:pt x="125095" y="18287"/>
                  </a:lnTo>
                  <a:lnTo>
                    <a:pt x="129666" y="12192"/>
                  </a:lnTo>
                  <a:lnTo>
                    <a:pt x="161671" y="12192"/>
                  </a:lnTo>
                  <a:lnTo>
                    <a:pt x="164719" y="18287"/>
                  </a:lnTo>
                  <a:lnTo>
                    <a:pt x="167766" y="24384"/>
                  </a:lnTo>
                  <a:lnTo>
                    <a:pt x="170815" y="24384"/>
                  </a:lnTo>
                  <a:lnTo>
                    <a:pt x="173863" y="24384"/>
                  </a:lnTo>
                  <a:lnTo>
                    <a:pt x="176910" y="24384"/>
                  </a:lnTo>
                  <a:lnTo>
                    <a:pt x="179959" y="24384"/>
                  </a:lnTo>
                  <a:lnTo>
                    <a:pt x="184531" y="18287"/>
                  </a:lnTo>
                  <a:lnTo>
                    <a:pt x="216534" y="18287"/>
                  </a:lnTo>
                  <a:lnTo>
                    <a:pt x="219583" y="24384"/>
                  </a:lnTo>
                  <a:lnTo>
                    <a:pt x="222631" y="30480"/>
                  </a:lnTo>
                  <a:lnTo>
                    <a:pt x="225678" y="30480"/>
                  </a:lnTo>
                  <a:lnTo>
                    <a:pt x="228727" y="36575"/>
                  </a:lnTo>
                  <a:lnTo>
                    <a:pt x="251587" y="36575"/>
                  </a:lnTo>
                  <a:lnTo>
                    <a:pt x="254634" y="30480"/>
                  </a:lnTo>
                  <a:lnTo>
                    <a:pt x="257683" y="24384"/>
                  </a:lnTo>
                  <a:lnTo>
                    <a:pt x="260731" y="24384"/>
                  </a:lnTo>
                  <a:lnTo>
                    <a:pt x="263778" y="24384"/>
                  </a:lnTo>
                  <a:lnTo>
                    <a:pt x="268351" y="30480"/>
                  </a:lnTo>
                  <a:lnTo>
                    <a:pt x="271398" y="30480"/>
                  </a:lnTo>
                  <a:lnTo>
                    <a:pt x="274447" y="30480"/>
                  </a:lnTo>
                  <a:lnTo>
                    <a:pt x="289687" y="30480"/>
                  </a:lnTo>
                  <a:lnTo>
                    <a:pt x="292734" y="36575"/>
                  </a:lnTo>
                  <a:lnTo>
                    <a:pt x="297307" y="30480"/>
                  </a:lnTo>
                  <a:lnTo>
                    <a:pt x="300354" y="30480"/>
                  </a:lnTo>
                  <a:lnTo>
                    <a:pt x="303403" y="30480"/>
                  </a:lnTo>
                  <a:lnTo>
                    <a:pt x="306451" y="36575"/>
                  </a:lnTo>
                  <a:lnTo>
                    <a:pt x="309498" y="36575"/>
                  </a:lnTo>
                  <a:lnTo>
                    <a:pt x="312547" y="36575"/>
                  </a:lnTo>
                  <a:lnTo>
                    <a:pt x="315595" y="30480"/>
                  </a:lnTo>
                  <a:lnTo>
                    <a:pt x="318643" y="30480"/>
                  </a:lnTo>
                  <a:lnTo>
                    <a:pt x="321691" y="30480"/>
                  </a:lnTo>
                  <a:lnTo>
                    <a:pt x="326263" y="30480"/>
                  </a:lnTo>
                  <a:lnTo>
                    <a:pt x="329310" y="30480"/>
                  </a:lnTo>
                  <a:lnTo>
                    <a:pt x="332359" y="30480"/>
                  </a:lnTo>
                  <a:lnTo>
                    <a:pt x="335407" y="24384"/>
                  </a:lnTo>
                  <a:lnTo>
                    <a:pt x="361315" y="24384"/>
                  </a:lnTo>
                  <a:lnTo>
                    <a:pt x="364363" y="30480"/>
                  </a:lnTo>
                  <a:lnTo>
                    <a:pt x="384175" y="30480"/>
                  </a:lnTo>
                  <a:lnTo>
                    <a:pt x="387222" y="36575"/>
                  </a:lnTo>
                  <a:lnTo>
                    <a:pt x="431419" y="36575"/>
                  </a:lnTo>
                  <a:lnTo>
                    <a:pt x="435991" y="30480"/>
                  </a:lnTo>
                  <a:lnTo>
                    <a:pt x="439039" y="30480"/>
                  </a:lnTo>
                  <a:lnTo>
                    <a:pt x="442087" y="24384"/>
                  </a:lnTo>
                  <a:lnTo>
                    <a:pt x="445134" y="24384"/>
                  </a:lnTo>
                  <a:lnTo>
                    <a:pt x="448183" y="24384"/>
                  </a:lnTo>
                  <a:lnTo>
                    <a:pt x="451231" y="24384"/>
                  </a:lnTo>
                  <a:lnTo>
                    <a:pt x="454278" y="30480"/>
                  </a:lnTo>
                  <a:lnTo>
                    <a:pt x="477139" y="30480"/>
                  </a:lnTo>
                  <a:lnTo>
                    <a:pt x="480187" y="24384"/>
                  </a:lnTo>
                  <a:lnTo>
                    <a:pt x="483234" y="30480"/>
                  </a:lnTo>
                  <a:lnTo>
                    <a:pt x="486283" y="30480"/>
                  </a:lnTo>
                  <a:lnTo>
                    <a:pt x="489331" y="24384"/>
                  </a:lnTo>
                  <a:lnTo>
                    <a:pt x="493903" y="24384"/>
                  </a:lnTo>
                  <a:lnTo>
                    <a:pt x="496951" y="30480"/>
                  </a:lnTo>
                  <a:lnTo>
                    <a:pt x="499998" y="30480"/>
                  </a:lnTo>
                  <a:lnTo>
                    <a:pt x="503047" y="36575"/>
                  </a:lnTo>
                  <a:lnTo>
                    <a:pt x="506095" y="36575"/>
                  </a:lnTo>
                  <a:lnTo>
                    <a:pt x="509143" y="30480"/>
                  </a:lnTo>
                  <a:lnTo>
                    <a:pt x="512191" y="30480"/>
                  </a:lnTo>
                  <a:lnTo>
                    <a:pt x="528954" y="30480"/>
                  </a:lnTo>
                  <a:lnTo>
                    <a:pt x="532003" y="24384"/>
                  </a:lnTo>
                  <a:lnTo>
                    <a:pt x="603631" y="24384"/>
                  </a:lnTo>
                  <a:lnTo>
                    <a:pt x="606679" y="30480"/>
                  </a:lnTo>
                  <a:lnTo>
                    <a:pt x="624966" y="30480"/>
                  </a:lnTo>
                  <a:lnTo>
                    <a:pt x="628015" y="36575"/>
                  </a:lnTo>
                  <a:lnTo>
                    <a:pt x="632587" y="30480"/>
                  </a:lnTo>
                  <a:lnTo>
                    <a:pt x="635635" y="30480"/>
                  </a:lnTo>
                  <a:lnTo>
                    <a:pt x="638683" y="30480"/>
                  </a:lnTo>
                  <a:lnTo>
                    <a:pt x="641731" y="36575"/>
                  </a:lnTo>
                  <a:lnTo>
                    <a:pt x="644779" y="36575"/>
                  </a:lnTo>
                  <a:lnTo>
                    <a:pt x="647827" y="36575"/>
                  </a:lnTo>
                  <a:lnTo>
                    <a:pt x="673735" y="36575"/>
                  </a:lnTo>
                  <a:lnTo>
                    <a:pt x="676783" y="41148"/>
                  </a:lnTo>
                  <a:lnTo>
                    <a:pt x="708787" y="41148"/>
                  </a:lnTo>
                  <a:lnTo>
                    <a:pt x="711835" y="967486"/>
                  </a:lnTo>
                  <a:lnTo>
                    <a:pt x="931291" y="967486"/>
                  </a:lnTo>
                  <a:lnTo>
                    <a:pt x="934339" y="137160"/>
                  </a:lnTo>
                  <a:lnTo>
                    <a:pt x="938910" y="36575"/>
                  </a:lnTo>
                  <a:lnTo>
                    <a:pt x="941959" y="30480"/>
                  </a:lnTo>
                  <a:lnTo>
                    <a:pt x="945007" y="30480"/>
                  </a:lnTo>
                  <a:lnTo>
                    <a:pt x="948054" y="36575"/>
                  </a:lnTo>
                  <a:lnTo>
                    <a:pt x="951103" y="36575"/>
                  </a:lnTo>
                  <a:lnTo>
                    <a:pt x="954151" y="36575"/>
                  </a:lnTo>
                  <a:lnTo>
                    <a:pt x="957198" y="36575"/>
                  </a:lnTo>
                  <a:lnTo>
                    <a:pt x="960247" y="36575"/>
                  </a:lnTo>
                  <a:lnTo>
                    <a:pt x="963295" y="41148"/>
                  </a:lnTo>
                  <a:lnTo>
                    <a:pt x="967866" y="47243"/>
                  </a:lnTo>
                  <a:lnTo>
                    <a:pt x="970915" y="47243"/>
                  </a:lnTo>
                  <a:lnTo>
                    <a:pt x="973963" y="47243"/>
                  </a:lnTo>
                  <a:lnTo>
                    <a:pt x="992251" y="47243"/>
                  </a:lnTo>
                  <a:lnTo>
                    <a:pt x="996822" y="41148"/>
                  </a:lnTo>
                  <a:lnTo>
                    <a:pt x="1012063" y="41148"/>
                  </a:lnTo>
                  <a:lnTo>
                    <a:pt x="1015110" y="36575"/>
                  </a:lnTo>
                  <a:lnTo>
                    <a:pt x="1047115" y="36575"/>
                  </a:lnTo>
                  <a:lnTo>
                    <a:pt x="1051687" y="967486"/>
                  </a:lnTo>
                  <a:lnTo>
                    <a:pt x="1156843" y="967486"/>
                  </a:lnTo>
                  <a:lnTo>
                    <a:pt x="1159891" y="315468"/>
                  </a:lnTo>
                  <a:lnTo>
                    <a:pt x="1164463" y="96012"/>
                  </a:lnTo>
                  <a:lnTo>
                    <a:pt x="1167511" y="36575"/>
                  </a:lnTo>
                  <a:lnTo>
                    <a:pt x="1170559" y="36575"/>
                  </a:lnTo>
                  <a:lnTo>
                    <a:pt x="1173607" y="41148"/>
                  </a:lnTo>
                  <a:lnTo>
                    <a:pt x="1176655" y="41148"/>
                  </a:lnTo>
                  <a:lnTo>
                    <a:pt x="1179703" y="41148"/>
                  </a:lnTo>
                  <a:lnTo>
                    <a:pt x="1182751" y="36575"/>
                  </a:lnTo>
                  <a:lnTo>
                    <a:pt x="1185798" y="30480"/>
                  </a:lnTo>
                  <a:lnTo>
                    <a:pt x="1190371" y="36575"/>
                  </a:lnTo>
                  <a:lnTo>
                    <a:pt x="1193419" y="36575"/>
                  </a:lnTo>
                  <a:lnTo>
                    <a:pt x="1196467" y="36575"/>
                  </a:lnTo>
                  <a:lnTo>
                    <a:pt x="1199515" y="30480"/>
                  </a:lnTo>
                  <a:lnTo>
                    <a:pt x="1202563" y="30480"/>
                  </a:lnTo>
                  <a:lnTo>
                    <a:pt x="1205611" y="30480"/>
                  </a:lnTo>
                  <a:lnTo>
                    <a:pt x="1208659" y="24384"/>
                  </a:lnTo>
                  <a:lnTo>
                    <a:pt x="1211707" y="24384"/>
                  </a:lnTo>
                  <a:lnTo>
                    <a:pt x="1214755" y="24384"/>
                  </a:lnTo>
                  <a:lnTo>
                    <a:pt x="1219327" y="24384"/>
                  </a:lnTo>
                  <a:lnTo>
                    <a:pt x="1222375" y="30480"/>
                  </a:lnTo>
                  <a:lnTo>
                    <a:pt x="1225423" y="36575"/>
                  </a:lnTo>
                  <a:lnTo>
                    <a:pt x="1228471" y="36575"/>
                  </a:lnTo>
                  <a:lnTo>
                    <a:pt x="1231519" y="36575"/>
                  </a:lnTo>
                  <a:lnTo>
                    <a:pt x="1234567" y="41148"/>
                  </a:lnTo>
                  <a:lnTo>
                    <a:pt x="1237615" y="41148"/>
                  </a:lnTo>
                  <a:lnTo>
                    <a:pt x="1240663" y="41148"/>
                  </a:lnTo>
                  <a:lnTo>
                    <a:pt x="1243711" y="36575"/>
                  </a:lnTo>
                  <a:lnTo>
                    <a:pt x="1248283" y="36575"/>
                  </a:lnTo>
                  <a:lnTo>
                    <a:pt x="1251331" y="36575"/>
                  </a:lnTo>
                  <a:lnTo>
                    <a:pt x="1266571" y="36575"/>
                  </a:lnTo>
                  <a:lnTo>
                    <a:pt x="1269619" y="30480"/>
                  </a:lnTo>
                  <a:lnTo>
                    <a:pt x="1274191" y="30480"/>
                  </a:lnTo>
                  <a:lnTo>
                    <a:pt x="1277239" y="30480"/>
                  </a:lnTo>
                  <a:lnTo>
                    <a:pt x="1280287" y="24384"/>
                  </a:lnTo>
                  <a:lnTo>
                    <a:pt x="1283335" y="24384"/>
                  </a:lnTo>
                  <a:lnTo>
                    <a:pt x="1286383" y="30480"/>
                  </a:lnTo>
                  <a:lnTo>
                    <a:pt x="1289431" y="24384"/>
                  </a:lnTo>
                  <a:lnTo>
                    <a:pt x="1292479" y="30480"/>
                  </a:lnTo>
                  <a:lnTo>
                    <a:pt x="1295527" y="36575"/>
                  </a:lnTo>
                  <a:lnTo>
                    <a:pt x="1298575" y="36575"/>
                  </a:lnTo>
                  <a:lnTo>
                    <a:pt x="1303147" y="41148"/>
                  </a:lnTo>
                  <a:lnTo>
                    <a:pt x="1306195" y="41148"/>
                  </a:lnTo>
                  <a:lnTo>
                    <a:pt x="1309243" y="41148"/>
                  </a:lnTo>
                  <a:lnTo>
                    <a:pt x="1312291" y="41148"/>
                  </a:lnTo>
                  <a:lnTo>
                    <a:pt x="1315339" y="41148"/>
                  </a:lnTo>
                  <a:lnTo>
                    <a:pt x="1318387" y="36575"/>
                  </a:lnTo>
                  <a:lnTo>
                    <a:pt x="1321435" y="36575"/>
                  </a:lnTo>
                  <a:lnTo>
                    <a:pt x="1324483" y="36575"/>
                  </a:lnTo>
                  <a:lnTo>
                    <a:pt x="1327531" y="36575"/>
                  </a:lnTo>
                  <a:lnTo>
                    <a:pt x="1332103" y="36575"/>
                  </a:lnTo>
                  <a:lnTo>
                    <a:pt x="1335151" y="30480"/>
                  </a:lnTo>
                  <a:lnTo>
                    <a:pt x="1338198" y="30480"/>
                  </a:lnTo>
                  <a:lnTo>
                    <a:pt x="1341247" y="24384"/>
                  </a:lnTo>
                  <a:lnTo>
                    <a:pt x="1344295" y="24384"/>
                  </a:lnTo>
                  <a:lnTo>
                    <a:pt x="1347343" y="30480"/>
                  </a:lnTo>
                  <a:lnTo>
                    <a:pt x="1350391" y="30480"/>
                  </a:lnTo>
                  <a:lnTo>
                    <a:pt x="1353439" y="24384"/>
                  </a:lnTo>
                  <a:lnTo>
                    <a:pt x="1358011" y="30480"/>
                  </a:lnTo>
                  <a:lnTo>
                    <a:pt x="1373251" y="30480"/>
                  </a:lnTo>
                  <a:lnTo>
                    <a:pt x="1376298" y="24384"/>
                  </a:lnTo>
                  <a:lnTo>
                    <a:pt x="1415923" y="24384"/>
                  </a:lnTo>
                  <a:lnTo>
                    <a:pt x="1418971" y="30480"/>
                  </a:lnTo>
                  <a:lnTo>
                    <a:pt x="1422019" y="30480"/>
                  </a:lnTo>
                  <a:lnTo>
                    <a:pt x="1425067" y="30480"/>
                  </a:lnTo>
                  <a:lnTo>
                    <a:pt x="1428115" y="30480"/>
                  </a:lnTo>
                  <a:lnTo>
                    <a:pt x="1431163" y="24384"/>
                  </a:lnTo>
                  <a:lnTo>
                    <a:pt x="1434211" y="24384"/>
                  </a:lnTo>
                  <a:lnTo>
                    <a:pt x="1437259" y="24384"/>
                  </a:lnTo>
                  <a:lnTo>
                    <a:pt x="1441831" y="24384"/>
                  </a:lnTo>
                  <a:lnTo>
                    <a:pt x="1444879" y="12192"/>
                  </a:lnTo>
                  <a:lnTo>
                    <a:pt x="1447927" y="12192"/>
                  </a:lnTo>
                  <a:lnTo>
                    <a:pt x="1450975" y="12192"/>
                  </a:lnTo>
                  <a:lnTo>
                    <a:pt x="1454023" y="12192"/>
                  </a:lnTo>
                  <a:lnTo>
                    <a:pt x="1457071" y="18287"/>
                  </a:lnTo>
                  <a:lnTo>
                    <a:pt x="1460119" y="18287"/>
                  </a:lnTo>
                  <a:lnTo>
                    <a:pt x="1463167" y="18287"/>
                  </a:lnTo>
                  <a:lnTo>
                    <a:pt x="1466215" y="24384"/>
                  </a:lnTo>
                  <a:lnTo>
                    <a:pt x="1470787" y="24384"/>
                  </a:lnTo>
                  <a:lnTo>
                    <a:pt x="1473835" y="18287"/>
                  </a:lnTo>
                  <a:lnTo>
                    <a:pt x="1476883" y="18287"/>
                  </a:lnTo>
                  <a:lnTo>
                    <a:pt x="1479931" y="18287"/>
                  </a:lnTo>
                  <a:lnTo>
                    <a:pt x="1482979" y="18287"/>
                  </a:lnTo>
                  <a:lnTo>
                    <a:pt x="1486027" y="18287"/>
                  </a:lnTo>
                  <a:lnTo>
                    <a:pt x="1489075" y="12192"/>
                  </a:lnTo>
                  <a:lnTo>
                    <a:pt x="1492123" y="6096"/>
                  </a:lnTo>
                  <a:lnTo>
                    <a:pt x="1495171" y="6096"/>
                  </a:lnTo>
                  <a:lnTo>
                    <a:pt x="1499743" y="6096"/>
                  </a:lnTo>
                  <a:lnTo>
                    <a:pt x="1502791" y="6096"/>
                  </a:lnTo>
                  <a:lnTo>
                    <a:pt x="1505839" y="0"/>
                  </a:lnTo>
                  <a:lnTo>
                    <a:pt x="1508887" y="6096"/>
                  </a:lnTo>
                  <a:lnTo>
                    <a:pt x="1511935" y="0"/>
                  </a:lnTo>
                  <a:lnTo>
                    <a:pt x="1514983" y="6096"/>
                  </a:lnTo>
                  <a:lnTo>
                    <a:pt x="1518031" y="6096"/>
                  </a:lnTo>
                  <a:lnTo>
                    <a:pt x="1521079" y="6096"/>
                  </a:lnTo>
                  <a:lnTo>
                    <a:pt x="1525651" y="6096"/>
                  </a:lnTo>
                  <a:lnTo>
                    <a:pt x="1528698" y="12192"/>
                  </a:lnTo>
                  <a:lnTo>
                    <a:pt x="1531747" y="12192"/>
                  </a:lnTo>
                  <a:lnTo>
                    <a:pt x="1534795" y="18287"/>
                  </a:lnTo>
                  <a:lnTo>
                    <a:pt x="1537843" y="18287"/>
                  </a:lnTo>
                  <a:lnTo>
                    <a:pt x="1540891" y="12192"/>
                  </a:lnTo>
                  <a:lnTo>
                    <a:pt x="1543939" y="12192"/>
                  </a:lnTo>
                  <a:lnTo>
                    <a:pt x="1546987" y="12192"/>
                  </a:lnTo>
                  <a:lnTo>
                    <a:pt x="1550035" y="12192"/>
                  </a:lnTo>
                  <a:lnTo>
                    <a:pt x="1554607" y="12192"/>
                  </a:lnTo>
                  <a:lnTo>
                    <a:pt x="1557655" y="6096"/>
                  </a:lnTo>
                  <a:lnTo>
                    <a:pt x="1560703" y="6096"/>
                  </a:lnTo>
                  <a:lnTo>
                    <a:pt x="1563751" y="6096"/>
                  </a:lnTo>
                  <a:lnTo>
                    <a:pt x="1566798" y="12192"/>
                  </a:lnTo>
                  <a:lnTo>
                    <a:pt x="1569847" y="18287"/>
                  </a:lnTo>
                  <a:lnTo>
                    <a:pt x="1572895" y="18287"/>
                  </a:lnTo>
                  <a:lnTo>
                    <a:pt x="1575943" y="18287"/>
                  </a:lnTo>
                  <a:lnTo>
                    <a:pt x="1578991" y="18287"/>
                  </a:lnTo>
                  <a:lnTo>
                    <a:pt x="1583563" y="12192"/>
                  </a:lnTo>
                  <a:lnTo>
                    <a:pt x="1586611" y="12192"/>
                  </a:lnTo>
                  <a:lnTo>
                    <a:pt x="1589659" y="12192"/>
                  </a:lnTo>
                  <a:lnTo>
                    <a:pt x="1592707" y="12192"/>
                  </a:lnTo>
                  <a:lnTo>
                    <a:pt x="1595755" y="6096"/>
                  </a:lnTo>
                  <a:lnTo>
                    <a:pt x="1598803" y="6096"/>
                  </a:lnTo>
                  <a:lnTo>
                    <a:pt x="1601851" y="6096"/>
                  </a:lnTo>
                  <a:lnTo>
                    <a:pt x="1604898" y="12192"/>
                  </a:lnTo>
                  <a:lnTo>
                    <a:pt x="1609471" y="18287"/>
                  </a:lnTo>
                  <a:lnTo>
                    <a:pt x="1612519" y="18287"/>
                  </a:lnTo>
                  <a:lnTo>
                    <a:pt x="1615567" y="18287"/>
                  </a:lnTo>
                  <a:lnTo>
                    <a:pt x="1618615" y="18287"/>
                  </a:lnTo>
                  <a:lnTo>
                    <a:pt x="1621663" y="12192"/>
                  </a:lnTo>
                  <a:lnTo>
                    <a:pt x="1624711" y="12192"/>
                  </a:lnTo>
                  <a:lnTo>
                    <a:pt x="1627759" y="12192"/>
                  </a:lnTo>
                  <a:lnTo>
                    <a:pt x="1630807" y="12192"/>
                  </a:lnTo>
                  <a:lnTo>
                    <a:pt x="1633854" y="6096"/>
                  </a:lnTo>
                  <a:lnTo>
                    <a:pt x="1638427" y="6096"/>
                  </a:lnTo>
                  <a:lnTo>
                    <a:pt x="1641475" y="6096"/>
                  </a:lnTo>
                  <a:lnTo>
                    <a:pt x="1644523" y="12192"/>
                  </a:lnTo>
                  <a:lnTo>
                    <a:pt x="1647571" y="12192"/>
                  </a:lnTo>
                  <a:lnTo>
                    <a:pt x="1650619" y="6096"/>
                  </a:lnTo>
                  <a:lnTo>
                    <a:pt x="1653666" y="6096"/>
                  </a:lnTo>
                  <a:lnTo>
                    <a:pt x="1656714" y="6096"/>
                  </a:lnTo>
                  <a:lnTo>
                    <a:pt x="1659763" y="6096"/>
                  </a:lnTo>
                  <a:lnTo>
                    <a:pt x="1662811" y="6096"/>
                  </a:lnTo>
                  <a:lnTo>
                    <a:pt x="1667383" y="6096"/>
                  </a:lnTo>
                  <a:lnTo>
                    <a:pt x="1670431" y="12192"/>
                  </a:lnTo>
                  <a:lnTo>
                    <a:pt x="1673478" y="12192"/>
                  </a:lnTo>
                  <a:lnTo>
                    <a:pt x="1676527" y="12192"/>
                  </a:lnTo>
                  <a:lnTo>
                    <a:pt x="1679575" y="12192"/>
                  </a:lnTo>
                  <a:lnTo>
                    <a:pt x="1682623" y="18287"/>
                  </a:lnTo>
                  <a:lnTo>
                    <a:pt x="1685671" y="18287"/>
                  </a:lnTo>
                  <a:lnTo>
                    <a:pt x="1688719" y="18287"/>
                  </a:lnTo>
                  <a:lnTo>
                    <a:pt x="1693290" y="24384"/>
                  </a:lnTo>
                  <a:lnTo>
                    <a:pt x="1696339" y="24384"/>
                  </a:lnTo>
                  <a:lnTo>
                    <a:pt x="1699387" y="18287"/>
                  </a:lnTo>
                  <a:lnTo>
                    <a:pt x="1702435" y="18287"/>
                  </a:lnTo>
                  <a:lnTo>
                    <a:pt x="1705483" y="18287"/>
                  </a:lnTo>
                  <a:lnTo>
                    <a:pt x="1708531" y="18287"/>
                  </a:lnTo>
                  <a:lnTo>
                    <a:pt x="1711578" y="18287"/>
                  </a:lnTo>
                  <a:lnTo>
                    <a:pt x="1714627" y="12192"/>
                  </a:lnTo>
                  <a:lnTo>
                    <a:pt x="1717675" y="12192"/>
                  </a:lnTo>
                  <a:lnTo>
                    <a:pt x="1722247" y="18287"/>
                  </a:lnTo>
                  <a:lnTo>
                    <a:pt x="1725295" y="18287"/>
                  </a:lnTo>
                  <a:lnTo>
                    <a:pt x="1728343" y="18287"/>
                  </a:lnTo>
                  <a:lnTo>
                    <a:pt x="1731390" y="18287"/>
                  </a:lnTo>
                  <a:lnTo>
                    <a:pt x="1734439" y="18287"/>
                  </a:lnTo>
                  <a:lnTo>
                    <a:pt x="1737487" y="18287"/>
                  </a:lnTo>
                  <a:lnTo>
                    <a:pt x="1740535" y="967486"/>
                  </a:lnTo>
                  <a:lnTo>
                    <a:pt x="1850263" y="967486"/>
                  </a:lnTo>
                  <a:lnTo>
                    <a:pt x="1853311" y="53340"/>
                  </a:lnTo>
                  <a:lnTo>
                    <a:pt x="1856359" y="24384"/>
                  </a:lnTo>
                  <a:lnTo>
                    <a:pt x="1860931" y="30480"/>
                  </a:lnTo>
                  <a:lnTo>
                    <a:pt x="1863979" y="30480"/>
                  </a:lnTo>
                  <a:lnTo>
                    <a:pt x="1879219" y="30480"/>
                  </a:lnTo>
                  <a:lnTo>
                    <a:pt x="1882267" y="36575"/>
                  </a:lnTo>
                  <a:lnTo>
                    <a:pt x="1905127" y="36575"/>
                  </a:lnTo>
                  <a:lnTo>
                    <a:pt x="1908175" y="41148"/>
                  </a:lnTo>
                  <a:lnTo>
                    <a:pt x="1931035" y="41148"/>
                  </a:lnTo>
                  <a:lnTo>
                    <a:pt x="1934083" y="36575"/>
                  </a:lnTo>
                  <a:lnTo>
                    <a:pt x="1937131" y="36575"/>
                  </a:lnTo>
                  <a:lnTo>
                    <a:pt x="1940179" y="30480"/>
                  </a:lnTo>
                  <a:lnTo>
                    <a:pt x="1944751" y="36575"/>
                  </a:lnTo>
                  <a:lnTo>
                    <a:pt x="1947799" y="36575"/>
                  </a:lnTo>
                  <a:lnTo>
                    <a:pt x="1950847" y="36575"/>
                  </a:lnTo>
                  <a:lnTo>
                    <a:pt x="1953895" y="30480"/>
                  </a:lnTo>
                  <a:lnTo>
                    <a:pt x="1956943" y="30480"/>
                  </a:lnTo>
                  <a:lnTo>
                    <a:pt x="1959991" y="24384"/>
                  </a:lnTo>
                  <a:lnTo>
                    <a:pt x="1963039" y="24384"/>
                  </a:lnTo>
                  <a:lnTo>
                    <a:pt x="1966087" y="30480"/>
                  </a:lnTo>
                  <a:lnTo>
                    <a:pt x="1969135" y="36575"/>
                  </a:lnTo>
                  <a:lnTo>
                    <a:pt x="1973707" y="36575"/>
                  </a:lnTo>
                  <a:lnTo>
                    <a:pt x="1976755" y="36575"/>
                  </a:lnTo>
                  <a:lnTo>
                    <a:pt x="1979803" y="36575"/>
                  </a:lnTo>
                  <a:lnTo>
                    <a:pt x="1982851" y="30480"/>
                  </a:lnTo>
                  <a:lnTo>
                    <a:pt x="1985899" y="36575"/>
                  </a:lnTo>
                  <a:lnTo>
                    <a:pt x="1988947" y="36575"/>
                  </a:lnTo>
                  <a:lnTo>
                    <a:pt x="1991995" y="36575"/>
                  </a:lnTo>
                  <a:lnTo>
                    <a:pt x="1995043" y="36575"/>
                  </a:lnTo>
                  <a:lnTo>
                    <a:pt x="1998091" y="36575"/>
                  </a:lnTo>
                  <a:lnTo>
                    <a:pt x="2002663" y="30480"/>
                  </a:lnTo>
                  <a:lnTo>
                    <a:pt x="2005711" y="24384"/>
                  </a:lnTo>
                  <a:lnTo>
                    <a:pt x="2008759" y="30480"/>
                  </a:lnTo>
                  <a:lnTo>
                    <a:pt x="2011807" y="30480"/>
                  </a:lnTo>
                  <a:lnTo>
                    <a:pt x="2014855" y="967486"/>
                  </a:lnTo>
                  <a:lnTo>
                    <a:pt x="2017903" y="967486"/>
                  </a:lnTo>
                  <a:lnTo>
                    <a:pt x="2020951" y="967486"/>
                  </a:lnTo>
                  <a:lnTo>
                    <a:pt x="2118487" y="967486"/>
                  </a:lnTo>
                  <a:lnTo>
                    <a:pt x="2121535" y="161544"/>
                  </a:lnTo>
                  <a:lnTo>
                    <a:pt x="2124583" y="47243"/>
                  </a:lnTo>
                  <a:lnTo>
                    <a:pt x="2127631" y="30480"/>
                  </a:lnTo>
                  <a:lnTo>
                    <a:pt x="2130679" y="36575"/>
                  </a:lnTo>
                  <a:lnTo>
                    <a:pt x="2133727" y="36575"/>
                  </a:lnTo>
                  <a:lnTo>
                    <a:pt x="2136775" y="41148"/>
                  </a:lnTo>
                  <a:lnTo>
                    <a:pt x="2141347" y="36575"/>
                  </a:lnTo>
                  <a:lnTo>
                    <a:pt x="2144395" y="30480"/>
                  </a:lnTo>
                  <a:lnTo>
                    <a:pt x="2147443" y="24384"/>
                  </a:lnTo>
                  <a:lnTo>
                    <a:pt x="2150491" y="24384"/>
                  </a:lnTo>
                  <a:lnTo>
                    <a:pt x="2153539" y="24384"/>
                  </a:lnTo>
                  <a:lnTo>
                    <a:pt x="2156587" y="24384"/>
                  </a:lnTo>
                  <a:lnTo>
                    <a:pt x="2159635" y="18287"/>
                  </a:lnTo>
                  <a:lnTo>
                    <a:pt x="2162683" y="24384"/>
                  </a:lnTo>
                  <a:lnTo>
                    <a:pt x="2165731" y="30480"/>
                  </a:lnTo>
                  <a:lnTo>
                    <a:pt x="2170303" y="30480"/>
                  </a:lnTo>
                  <a:lnTo>
                    <a:pt x="2173351" y="30480"/>
                  </a:lnTo>
                  <a:lnTo>
                    <a:pt x="2176399" y="24384"/>
                  </a:lnTo>
                  <a:lnTo>
                    <a:pt x="2179447" y="24384"/>
                  </a:lnTo>
                  <a:lnTo>
                    <a:pt x="2182495" y="24384"/>
                  </a:lnTo>
                  <a:lnTo>
                    <a:pt x="2185543" y="24384"/>
                  </a:lnTo>
                  <a:lnTo>
                    <a:pt x="2188591" y="30480"/>
                  </a:lnTo>
                  <a:lnTo>
                    <a:pt x="2191639" y="30480"/>
                  </a:lnTo>
                  <a:lnTo>
                    <a:pt x="2228215" y="30480"/>
                  </a:lnTo>
                  <a:lnTo>
                    <a:pt x="2231263" y="24384"/>
                  </a:lnTo>
                  <a:lnTo>
                    <a:pt x="2234311" y="30480"/>
                  </a:lnTo>
                  <a:lnTo>
                    <a:pt x="2237359" y="24384"/>
                  </a:lnTo>
                  <a:lnTo>
                    <a:pt x="2240407" y="24384"/>
                  </a:lnTo>
                  <a:lnTo>
                    <a:pt x="2243455" y="24384"/>
                  </a:lnTo>
                  <a:lnTo>
                    <a:pt x="2246503" y="24384"/>
                  </a:lnTo>
                  <a:lnTo>
                    <a:pt x="2249551" y="24384"/>
                  </a:lnTo>
                  <a:lnTo>
                    <a:pt x="2254123" y="18287"/>
                  </a:lnTo>
                  <a:lnTo>
                    <a:pt x="2257171" y="18287"/>
                  </a:lnTo>
                  <a:lnTo>
                    <a:pt x="2260219" y="18287"/>
                  </a:lnTo>
                  <a:lnTo>
                    <a:pt x="2263267" y="18287"/>
                  </a:lnTo>
                  <a:lnTo>
                    <a:pt x="2266315" y="12192"/>
                  </a:lnTo>
                  <a:lnTo>
                    <a:pt x="2269363" y="12192"/>
                  </a:lnTo>
                  <a:lnTo>
                    <a:pt x="2272411" y="18287"/>
                  </a:lnTo>
                  <a:lnTo>
                    <a:pt x="2275459" y="18287"/>
                  </a:lnTo>
                  <a:lnTo>
                    <a:pt x="2280031" y="18287"/>
                  </a:lnTo>
                  <a:lnTo>
                    <a:pt x="2283079" y="12192"/>
                  </a:lnTo>
                  <a:lnTo>
                    <a:pt x="2286127" y="12192"/>
                  </a:lnTo>
                  <a:lnTo>
                    <a:pt x="2304415" y="12192"/>
                  </a:lnTo>
                  <a:lnTo>
                    <a:pt x="2308987" y="6096"/>
                  </a:lnTo>
                  <a:lnTo>
                    <a:pt x="2312035" y="6096"/>
                  </a:lnTo>
                  <a:lnTo>
                    <a:pt x="2315083" y="6096"/>
                  </a:lnTo>
                  <a:lnTo>
                    <a:pt x="2318131" y="6096"/>
                  </a:lnTo>
                  <a:lnTo>
                    <a:pt x="2321179" y="6096"/>
                  </a:lnTo>
                </a:path>
                <a:path w="4645660" h="967740">
                  <a:moveTo>
                    <a:pt x="2324227" y="361188"/>
                  </a:moveTo>
                  <a:lnTo>
                    <a:pt x="2327275" y="358140"/>
                  </a:lnTo>
                  <a:lnTo>
                    <a:pt x="2330323" y="358140"/>
                  </a:lnTo>
                  <a:lnTo>
                    <a:pt x="2333371" y="358140"/>
                  </a:lnTo>
                  <a:lnTo>
                    <a:pt x="2337943" y="356616"/>
                  </a:lnTo>
                  <a:lnTo>
                    <a:pt x="2340991" y="356616"/>
                  </a:lnTo>
                  <a:lnTo>
                    <a:pt x="2344039" y="356616"/>
                  </a:lnTo>
                  <a:lnTo>
                    <a:pt x="2347087" y="358140"/>
                  </a:lnTo>
                  <a:lnTo>
                    <a:pt x="2350135" y="359664"/>
                  </a:lnTo>
                  <a:lnTo>
                    <a:pt x="2353183" y="358140"/>
                  </a:lnTo>
                  <a:lnTo>
                    <a:pt x="2356231" y="358140"/>
                  </a:lnTo>
                  <a:lnTo>
                    <a:pt x="2359279" y="358140"/>
                  </a:lnTo>
                  <a:lnTo>
                    <a:pt x="2363851" y="356616"/>
                  </a:lnTo>
                  <a:lnTo>
                    <a:pt x="2366899" y="359664"/>
                  </a:lnTo>
                  <a:lnTo>
                    <a:pt x="2369947" y="356616"/>
                  </a:lnTo>
                  <a:lnTo>
                    <a:pt x="2372995" y="356616"/>
                  </a:lnTo>
                  <a:lnTo>
                    <a:pt x="2376043" y="356616"/>
                  </a:lnTo>
                  <a:lnTo>
                    <a:pt x="2379091" y="355092"/>
                  </a:lnTo>
                  <a:lnTo>
                    <a:pt x="2382139" y="355092"/>
                  </a:lnTo>
                  <a:lnTo>
                    <a:pt x="2385187" y="355092"/>
                  </a:lnTo>
                  <a:lnTo>
                    <a:pt x="2388235" y="353568"/>
                  </a:lnTo>
                  <a:lnTo>
                    <a:pt x="2392807" y="350520"/>
                  </a:lnTo>
                  <a:lnTo>
                    <a:pt x="2395855" y="350520"/>
                  </a:lnTo>
                  <a:lnTo>
                    <a:pt x="2398903" y="352044"/>
                  </a:lnTo>
                  <a:lnTo>
                    <a:pt x="2401951" y="356616"/>
                  </a:lnTo>
                  <a:lnTo>
                    <a:pt x="2404999" y="355092"/>
                  </a:lnTo>
                  <a:lnTo>
                    <a:pt x="2408047" y="353568"/>
                  </a:lnTo>
                  <a:lnTo>
                    <a:pt x="2411095" y="353568"/>
                  </a:lnTo>
                  <a:lnTo>
                    <a:pt x="2414143" y="352044"/>
                  </a:lnTo>
                  <a:lnTo>
                    <a:pt x="2417191" y="352044"/>
                  </a:lnTo>
                  <a:lnTo>
                    <a:pt x="2421763" y="353568"/>
                  </a:lnTo>
                  <a:lnTo>
                    <a:pt x="2424811" y="352044"/>
                  </a:lnTo>
                  <a:lnTo>
                    <a:pt x="2427859" y="350520"/>
                  </a:lnTo>
                  <a:lnTo>
                    <a:pt x="2430907" y="348996"/>
                  </a:lnTo>
                  <a:lnTo>
                    <a:pt x="2433955" y="350520"/>
                  </a:lnTo>
                  <a:lnTo>
                    <a:pt x="2437003" y="352044"/>
                  </a:lnTo>
                  <a:lnTo>
                    <a:pt x="2440051" y="350520"/>
                  </a:lnTo>
                  <a:lnTo>
                    <a:pt x="2443099" y="348996"/>
                  </a:lnTo>
                  <a:lnTo>
                    <a:pt x="2447671" y="350520"/>
                  </a:lnTo>
                  <a:lnTo>
                    <a:pt x="2450719" y="350520"/>
                  </a:lnTo>
                  <a:lnTo>
                    <a:pt x="2453767" y="350520"/>
                  </a:lnTo>
                  <a:lnTo>
                    <a:pt x="2456815" y="347472"/>
                  </a:lnTo>
                  <a:lnTo>
                    <a:pt x="2459863" y="348996"/>
                  </a:lnTo>
                  <a:lnTo>
                    <a:pt x="2462911" y="347472"/>
                  </a:lnTo>
                  <a:lnTo>
                    <a:pt x="2465959" y="347472"/>
                  </a:lnTo>
                  <a:lnTo>
                    <a:pt x="2469007" y="350520"/>
                  </a:lnTo>
                  <a:lnTo>
                    <a:pt x="2472055" y="345948"/>
                  </a:lnTo>
                  <a:lnTo>
                    <a:pt x="2476627" y="345948"/>
                  </a:lnTo>
                  <a:lnTo>
                    <a:pt x="2479675" y="344424"/>
                  </a:lnTo>
                  <a:lnTo>
                    <a:pt x="2482723" y="344424"/>
                  </a:lnTo>
                  <a:lnTo>
                    <a:pt x="2485771" y="342900"/>
                  </a:lnTo>
                  <a:lnTo>
                    <a:pt x="2488819" y="342900"/>
                  </a:lnTo>
                  <a:lnTo>
                    <a:pt x="2491867" y="344424"/>
                  </a:lnTo>
                  <a:lnTo>
                    <a:pt x="2494915" y="350520"/>
                  </a:lnTo>
                  <a:lnTo>
                    <a:pt x="2497963" y="353568"/>
                  </a:lnTo>
                  <a:lnTo>
                    <a:pt x="2501011" y="352044"/>
                  </a:lnTo>
                  <a:lnTo>
                    <a:pt x="2505583" y="353568"/>
                  </a:lnTo>
                  <a:lnTo>
                    <a:pt x="2508631" y="353568"/>
                  </a:lnTo>
                  <a:lnTo>
                    <a:pt x="2511679" y="352044"/>
                  </a:lnTo>
                  <a:lnTo>
                    <a:pt x="2514727" y="352044"/>
                  </a:lnTo>
                  <a:lnTo>
                    <a:pt x="2517775" y="350520"/>
                  </a:lnTo>
                  <a:lnTo>
                    <a:pt x="2520823" y="350520"/>
                  </a:lnTo>
                  <a:lnTo>
                    <a:pt x="2523871" y="350520"/>
                  </a:lnTo>
                  <a:lnTo>
                    <a:pt x="2526919" y="348996"/>
                  </a:lnTo>
                  <a:lnTo>
                    <a:pt x="2531491" y="347472"/>
                  </a:lnTo>
                  <a:lnTo>
                    <a:pt x="2534539" y="345948"/>
                  </a:lnTo>
                  <a:lnTo>
                    <a:pt x="2537587" y="348996"/>
                  </a:lnTo>
                  <a:lnTo>
                    <a:pt x="2540635" y="347472"/>
                  </a:lnTo>
                  <a:lnTo>
                    <a:pt x="2543683" y="348996"/>
                  </a:lnTo>
                  <a:lnTo>
                    <a:pt x="2546731" y="352044"/>
                  </a:lnTo>
                  <a:lnTo>
                    <a:pt x="2549779" y="352044"/>
                  </a:lnTo>
                  <a:lnTo>
                    <a:pt x="2552827" y="355092"/>
                  </a:lnTo>
                  <a:lnTo>
                    <a:pt x="2555875" y="353568"/>
                  </a:lnTo>
                  <a:lnTo>
                    <a:pt x="2560447" y="352044"/>
                  </a:lnTo>
                  <a:lnTo>
                    <a:pt x="2563495" y="352044"/>
                  </a:lnTo>
                  <a:lnTo>
                    <a:pt x="2566543" y="350520"/>
                  </a:lnTo>
                  <a:lnTo>
                    <a:pt x="2569591" y="350520"/>
                  </a:lnTo>
                  <a:lnTo>
                    <a:pt x="2572639" y="348996"/>
                  </a:lnTo>
                  <a:lnTo>
                    <a:pt x="2575687" y="348996"/>
                  </a:lnTo>
                  <a:lnTo>
                    <a:pt x="2578735" y="348996"/>
                  </a:lnTo>
                  <a:lnTo>
                    <a:pt x="2581783" y="347472"/>
                  </a:lnTo>
                  <a:lnTo>
                    <a:pt x="2584831" y="347472"/>
                  </a:lnTo>
                  <a:lnTo>
                    <a:pt x="2589403" y="350520"/>
                  </a:lnTo>
                  <a:lnTo>
                    <a:pt x="2592451" y="350520"/>
                  </a:lnTo>
                  <a:lnTo>
                    <a:pt x="2595499" y="350520"/>
                  </a:lnTo>
                  <a:lnTo>
                    <a:pt x="2598547" y="348996"/>
                  </a:lnTo>
                  <a:lnTo>
                    <a:pt x="2601595" y="348996"/>
                  </a:lnTo>
                  <a:lnTo>
                    <a:pt x="2604643" y="348996"/>
                  </a:lnTo>
                  <a:lnTo>
                    <a:pt x="2607691" y="350520"/>
                  </a:lnTo>
                  <a:lnTo>
                    <a:pt x="2610739" y="352044"/>
                  </a:lnTo>
                  <a:lnTo>
                    <a:pt x="2615311" y="352044"/>
                  </a:lnTo>
                  <a:lnTo>
                    <a:pt x="2618359" y="348996"/>
                  </a:lnTo>
                  <a:lnTo>
                    <a:pt x="2621407" y="348996"/>
                  </a:lnTo>
                  <a:lnTo>
                    <a:pt x="2624455" y="347472"/>
                  </a:lnTo>
                  <a:lnTo>
                    <a:pt x="2627503" y="345948"/>
                  </a:lnTo>
                  <a:lnTo>
                    <a:pt x="2630551" y="347472"/>
                  </a:lnTo>
                  <a:lnTo>
                    <a:pt x="2633599" y="348996"/>
                  </a:lnTo>
                  <a:lnTo>
                    <a:pt x="2636647" y="350520"/>
                  </a:lnTo>
                  <a:lnTo>
                    <a:pt x="2639695" y="344424"/>
                  </a:lnTo>
                  <a:lnTo>
                    <a:pt x="2644267" y="339852"/>
                  </a:lnTo>
                  <a:lnTo>
                    <a:pt x="2647315" y="339852"/>
                  </a:lnTo>
                  <a:lnTo>
                    <a:pt x="2650363" y="339852"/>
                  </a:lnTo>
                  <a:lnTo>
                    <a:pt x="2653411" y="339852"/>
                  </a:lnTo>
                  <a:lnTo>
                    <a:pt x="2656459" y="339852"/>
                  </a:lnTo>
                  <a:lnTo>
                    <a:pt x="2659507" y="339852"/>
                  </a:lnTo>
                  <a:lnTo>
                    <a:pt x="2662555" y="339852"/>
                  </a:lnTo>
                  <a:lnTo>
                    <a:pt x="2665603" y="342900"/>
                  </a:lnTo>
                  <a:lnTo>
                    <a:pt x="2668651" y="342900"/>
                  </a:lnTo>
                  <a:lnTo>
                    <a:pt x="2673223" y="344424"/>
                  </a:lnTo>
                  <a:lnTo>
                    <a:pt x="2676271" y="345948"/>
                  </a:lnTo>
                  <a:lnTo>
                    <a:pt x="2679319" y="344424"/>
                  </a:lnTo>
                  <a:lnTo>
                    <a:pt x="2682367" y="342900"/>
                  </a:lnTo>
                  <a:lnTo>
                    <a:pt x="2685415" y="342900"/>
                  </a:lnTo>
                  <a:lnTo>
                    <a:pt x="2688463" y="342900"/>
                  </a:lnTo>
                  <a:lnTo>
                    <a:pt x="2691511" y="341375"/>
                  </a:lnTo>
                  <a:lnTo>
                    <a:pt x="2694559" y="342900"/>
                  </a:lnTo>
                  <a:lnTo>
                    <a:pt x="2699131" y="342900"/>
                  </a:lnTo>
                  <a:lnTo>
                    <a:pt x="2702179" y="345948"/>
                  </a:lnTo>
                  <a:lnTo>
                    <a:pt x="2705227" y="344424"/>
                  </a:lnTo>
                  <a:lnTo>
                    <a:pt x="2708275" y="344424"/>
                  </a:lnTo>
                  <a:lnTo>
                    <a:pt x="2711323" y="344424"/>
                  </a:lnTo>
                  <a:lnTo>
                    <a:pt x="2714371" y="345948"/>
                  </a:lnTo>
                  <a:lnTo>
                    <a:pt x="2717419" y="345948"/>
                  </a:lnTo>
                  <a:lnTo>
                    <a:pt x="2720467" y="345948"/>
                  </a:lnTo>
                  <a:lnTo>
                    <a:pt x="2723515" y="347472"/>
                  </a:lnTo>
                  <a:lnTo>
                    <a:pt x="2728087" y="347472"/>
                  </a:lnTo>
                  <a:lnTo>
                    <a:pt x="2731135" y="348996"/>
                  </a:lnTo>
                  <a:lnTo>
                    <a:pt x="2734183" y="347472"/>
                  </a:lnTo>
                  <a:lnTo>
                    <a:pt x="2737231" y="347472"/>
                  </a:lnTo>
                  <a:lnTo>
                    <a:pt x="2740279" y="344424"/>
                  </a:lnTo>
                  <a:lnTo>
                    <a:pt x="2743327" y="339852"/>
                  </a:lnTo>
                  <a:lnTo>
                    <a:pt x="2746375" y="336804"/>
                  </a:lnTo>
                  <a:lnTo>
                    <a:pt x="2749423" y="336804"/>
                  </a:lnTo>
                  <a:lnTo>
                    <a:pt x="2752471" y="333756"/>
                  </a:lnTo>
                  <a:lnTo>
                    <a:pt x="2757043" y="335280"/>
                  </a:lnTo>
                  <a:lnTo>
                    <a:pt x="2760091" y="341375"/>
                  </a:lnTo>
                  <a:lnTo>
                    <a:pt x="2763139" y="344424"/>
                  </a:lnTo>
                  <a:lnTo>
                    <a:pt x="2766187" y="344424"/>
                  </a:lnTo>
                  <a:lnTo>
                    <a:pt x="2769235" y="344424"/>
                  </a:lnTo>
                  <a:lnTo>
                    <a:pt x="2772283" y="344424"/>
                  </a:lnTo>
                  <a:lnTo>
                    <a:pt x="2775331" y="344424"/>
                  </a:lnTo>
                  <a:lnTo>
                    <a:pt x="2778379" y="345948"/>
                  </a:lnTo>
                  <a:lnTo>
                    <a:pt x="2782951" y="345948"/>
                  </a:lnTo>
                  <a:lnTo>
                    <a:pt x="2785999" y="344424"/>
                  </a:lnTo>
                  <a:lnTo>
                    <a:pt x="2789047" y="344424"/>
                  </a:lnTo>
                  <a:lnTo>
                    <a:pt x="2792095" y="341375"/>
                  </a:lnTo>
                  <a:lnTo>
                    <a:pt x="2795143" y="341375"/>
                  </a:lnTo>
                  <a:lnTo>
                    <a:pt x="2798191" y="339852"/>
                  </a:lnTo>
                  <a:lnTo>
                    <a:pt x="2801239" y="336804"/>
                  </a:lnTo>
                  <a:lnTo>
                    <a:pt x="2804287" y="336804"/>
                  </a:lnTo>
                  <a:lnTo>
                    <a:pt x="2807335" y="335280"/>
                  </a:lnTo>
                  <a:lnTo>
                    <a:pt x="2811907" y="335280"/>
                  </a:lnTo>
                  <a:lnTo>
                    <a:pt x="2814955" y="338328"/>
                  </a:lnTo>
                  <a:lnTo>
                    <a:pt x="2818003" y="339852"/>
                  </a:lnTo>
                  <a:lnTo>
                    <a:pt x="2821051" y="339852"/>
                  </a:lnTo>
                  <a:lnTo>
                    <a:pt x="2824099" y="338328"/>
                  </a:lnTo>
                  <a:lnTo>
                    <a:pt x="2827147" y="332231"/>
                  </a:lnTo>
                  <a:lnTo>
                    <a:pt x="2830195" y="329184"/>
                  </a:lnTo>
                  <a:lnTo>
                    <a:pt x="2833243" y="326136"/>
                  </a:lnTo>
                  <a:lnTo>
                    <a:pt x="2836291" y="329184"/>
                  </a:lnTo>
                  <a:lnTo>
                    <a:pt x="2840863" y="330708"/>
                  </a:lnTo>
                  <a:lnTo>
                    <a:pt x="2843911" y="333756"/>
                  </a:lnTo>
                  <a:lnTo>
                    <a:pt x="2846959" y="335280"/>
                  </a:lnTo>
                  <a:lnTo>
                    <a:pt x="2850007" y="341375"/>
                  </a:lnTo>
                  <a:lnTo>
                    <a:pt x="2853055" y="342900"/>
                  </a:lnTo>
                  <a:lnTo>
                    <a:pt x="2856103" y="342900"/>
                  </a:lnTo>
                  <a:lnTo>
                    <a:pt x="2859151" y="342900"/>
                  </a:lnTo>
                  <a:lnTo>
                    <a:pt x="2862199" y="344424"/>
                  </a:lnTo>
                  <a:lnTo>
                    <a:pt x="2866771" y="345948"/>
                  </a:lnTo>
                  <a:lnTo>
                    <a:pt x="2869819" y="344424"/>
                  </a:lnTo>
                  <a:lnTo>
                    <a:pt x="2872867" y="347472"/>
                  </a:lnTo>
                  <a:lnTo>
                    <a:pt x="2875915" y="345948"/>
                  </a:lnTo>
                  <a:lnTo>
                    <a:pt x="2878963" y="342900"/>
                  </a:lnTo>
                  <a:lnTo>
                    <a:pt x="2882011" y="342900"/>
                  </a:lnTo>
                  <a:lnTo>
                    <a:pt x="2885059" y="344424"/>
                  </a:lnTo>
                  <a:lnTo>
                    <a:pt x="2888107" y="339852"/>
                  </a:lnTo>
                  <a:lnTo>
                    <a:pt x="2891155" y="335280"/>
                  </a:lnTo>
                  <a:lnTo>
                    <a:pt x="2895727" y="333756"/>
                  </a:lnTo>
                  <a:lnTo>
                    <a:pt x="2898775" y="333756"/>
                  </a:lnTo>
                  <a:lnTo>
                    <a:pt x="2901823" y="333756"/>
                  </a:lnTo>
                  <a:lnTo>
                    <a:pt x="2904871" y="335280"/>
                  </a:lnTo>
                  <a:lnTo>
                    <a:pt x="2907919" y="336804"/>
                  </a:lnTo>
                  <a:lnTo>
                    <a:pt x="2910967" y="335280"/>
                  </a:lnTo>
                  <a:lnTo>
                    <a:pt x="2914015" y="336804"/>
                  </a:lnTo>
                  <a:lnTo>
                    <a:pt x="2917063" y="336804"/>
                  </a:lnTo>
                  <a:lnTo>
                    <a:pt x="2920111" y="336804"/>
                  </a:lnTo>
                  <a:lnTo>
                    <a:pt x="2924683" y="338328"/>
                  </a:lnTo>
                  <a:lnTo>
                    <a:pt x="2927731" y="338328"/>
                  </a:lnTo>
                  <a:lnTo>
                    <a:pt x="2930779" y="336804"/>
                  </a:lnTo>
                  <a:lnTo>
                    <a:pt x="2933827" y="338328"/>
                  </a:lnTo>
                  <a:lnTo>
                    <a:pt x="2936875" y="339852"/>
                  </a:lnTo>
                  <a:lnTo>
                    <a:pt x="2939923" y="338328"/>
                  </a:lnTo>
                  <a:lnTo>
                    <a:pt x="2942971" y="339852"/>
                  </a:lnTo>
                  <a:lnTo>
                    <a:pt x="2946019" y="339852"/>
                  </a:lnTo>
                  <a:lnTo>
                    <a:pt x="2950591" y="338328"/>
                  </a:lnTo>
                  <a:lnTo>
                    <a:pt x="2953639" y="339852"/>
                  </a:lnTo>
                  <a:lnTo>
                    <a:pt x="2956687" y="341375"/>
                  </a:lnTo>
                  <a:lnTo>
                    <a:pt x="2959735" y="341375"/>
                  </a:lnTo>
                  <a:lnTo>
                    <a:pt x="2962783" y="339852"/>
                  </a:lnTo>
                  <a:lnTo>
                    <a:pt x="2965831" y="336804"/>
                  </a:lnTo>
                  <a:lnTo>
                    <a:pt x="2968879" y="339852"/>
                  </a:lnTo>
                  <a:lnTo>
                    <a:pt x="2971927" y="342900"/>
                  </a:lnTo>
                  <a:lnTo>
                    <a:pt x="2974975" y="341375"/>
                  </a:lnTo>
                  <a:lnTo>
                    <a:pt x="2979547" y="342900"/>
                  </a:lnTo>
                  <a:lnTo>
                    <a:pt x="2982595" y="341375"/>
                  </a:lnTo>
                  <a:lnTo>
                    <a:pt x="2985643" y="341375"/>
                  </a:lnTo>
                  <a:lnTo>
                    <a:pt x="2988691" y="344424"/>
                  </a:lnTo>
                  <a:lnTo>
                    <a:pt x="2991739" y="344424"/>
                  </a:lnTo>
                  <a:lnTo>
                    <a:pt x="2994787" y="341375"/>
                  </a:lnTo>
                  <a:lnTo>
                    <a:pt x="2997835" y="344424"/>
                  </a:lnTo>
                  <a:lnTo>
                    <a:pt x="3000883" y="342900"/>
                  </a:lnTo>
                  <a:lnTo>
                    <a:pt x="3003931" y="342900"/>
                  </a:lnTo>
                  <a:lnTo>
                    <a:pt x="3008503" y="342900"/>
                  </a:lnTo>
                  <a:lnTo>
                    <a:pt x="3011551" y="339852"/>
                  </a:lnTo>
                  <a:lnTo>
                    <a:pt x="3029839" y="339852"/>
                  </a:lnTo>
                  <a:lnTo>
                    <a:pt x="3034411" y="338328"/>
                  </a:lnTo>
                  <a:lnTo>
                    <a:pt x="3037459" y="339852"/>
                  </a:lnTo>
                  <a:lnTo>
                    <a:pt x="3040507" y="336804"/>
                  </a:lnTo>
                  <a:lnTo>
                    <a:pt x="3043555" y="335280"/>
                  </a:lnTo>
                  <a:lnTo>
                    <a:pt x="3046603" y="333756"/>
                  </a:lnTo>
                  <a:lnTo>
                    <a:pt x="3049651" y="336804"/>
                  </a:lnTo>
                  <a:lnTo>
                    <a:pt x="3052699" y="338328"/>
                  </a:lnTo>
                  <a:lnTo>
                    <a:pt x="3055747" y="335280"/>
                  </a:lnTo>
                  <a:lnTo>
                    <a:pt x="3058795" y="336804"/>
                  </a:lnTo>
                  <a:lnTo>
                    <a:pt x="3063367" y="338328"/>
                  </a:lnTo>
                  <a:lnTo>
                    <a:pt x="3066415" y="338328"/>
                  </a:lnTo>
                  <a:lnTo>
                    <a:pt x="3069463" y="336804"/>
                  </a:lnTo>
                  <a:lnTo>
                    <a:pt x="3072511" y="338328"/>
                  </a:lnTo>
                  <a:lnTo>
                    <a:pt x="3075559" y="339852"/>
                  </a:lnTo>
                  <a:lnTo>
                    <a:pt x="3078607" y="341375"/>
                  </a:lnTo>
                  <a:lnTo>
                    <a:pt x="3081655" y="341375"/>
                  </a:lnTo>
                  <a:lnTo>
                    <a:pt x="3084703" y="341375"/>
                  </a:lnTo>
                  <a:lnTo>
                    <a:pt x="3087751" y="339852"/>
                  </a:lnTo>
                  <a:lnTo>
                    <a:pt x="3092323" y="339852"/>
                  </a:lnTo>
                  <a:lnTo>
                    <a:pt x="3095371" y="341375"/>
                  </a:lnTo>
                  <a:lnTo>
                    <a:pt x="3098419" y="341375"/>
                  </a:lnTo>
                  <a:lnTo>
                    <a:pt x="3101467" y="342900"/>
                  </a:lnTo>
                  <a:lnTo>
                    <a:pt x="3104515" y="339852"/>
                  </a:lnTo>
                  <a:lnTo>
                    <a:pt x="3107563" y="339852"/>
                  </a:lnTo>
                  <a:lnTo>
                    <a:pt x="3110611" y="339852"/>
                  </a:lnTo>
                  <a:lnTo>
                    <a:pt x="3113659" y="336804"/>
                  </a:lnTo>
                  <a:lnTo>
                    <a:pt x="3118231" y="336804"/>
                  </a:lnTo>
                  <a:lnTo>
                    <a:pt x="3121279" y="336804"/>
                  </a:lnTo>
                  <a:lnTo>
                    <a:pt x="3124327" y="339852"/>
                  </a:lnTo>
                  <a:lnTo>
                    <a:pt x="3127375" y="341375"/>
                  </a:lnTo>
                  <a:lnTo>
                    <a:pt x="3130423" y="339852"/>
                  </a:lnTo>
                  <a:lnTo>
                    <a:pt x="3133471" y="341375"/>
                  </a:lnTo>
                  <a:lnTo>
                    <a:pt x="3136519" y="341375"/>
                  </a:lnTo>
                  <a:lnTo>
                    <a:pt x="3139567" y="342900"/>
                  </a:lnTo>
                  <a:lnTo>
                    <a:pt x="3142615" y="342900"/>
                  </a:lnTo>
                  <a:lnTo>
                    <a:pt x="3147187" y="341375"/>
                  </a:lnTo>
                  <a:lnTo>
                    <a:pt x="3150235" y="342900"/>
                  </a:lnTo>
                  <a:lnTo>
                    <a:pt x="3153283" y="341375"/>
                  </a:lnTo>
                  <a:lnTo>
                    <a:pt x="3156331" y="341375"/>
                  </a:lnTo>
                  <a:lnTo>
                    <a:pt x="3159379" y="339852"/>
                  </a:lnTo>
                  <a:lnTo>
                    <a:pt x="3162427" y="339852"/>
                  </a:lnTo>
                  <a:lnTo>
                    <a:pt x="3165475" y="341375"/>
                  </a:lnTo>
                  <a:lnTo>
                    <a:pt x="3168523" y="341375"/>
                  </a:lnTo>
                  <a:lnTo>
                    <a:pt x="3171571" y="339852"/>
                  </a:lnTo>
                  <a:lnTo>
                    <a:pt x="3176143" y="339852"/>
                  </a:lnTo>
                  <a:lnTo>
                    <a:pt x="3179191" y="341375"/>
                  </a:lnTo>
                  <a:lnTo>
                    <a:pt x="3182239" y="339852"/>
                  </a:lnTo>
                  <a:lnTo>
                    <a:pt x="3185287" y="336804"/>
                  </a:lnTo>
                  <a:lnTo>
                    <a:pt x="3188335" y="336804"/>
                  </a:lnTo>
                  <a:lnTo>
                    <a:pt x="3191383" y="335280"/>
                  </a:lnTo>
                  <a:lnTo>
                    <a:pt x="3194431" y="333756"/>
                  </a:lnTo>
                  <a:lnTo>
                    <a:pt x="3197479" y="333756"/>
                  </a:lnTo>
                  <a:lnTo>
                    <a:pt x="3202051" y="335280"/>
                  </a:lnTo>
                  <a:lnTo>
                    <a:pt x="3205099" y="336804"/>
                  </a:lnTo>
                  <a:lnTo>
                    <a:pt x="3208147" y="335280"/>
                  </a:lnTo>
                  <a:lnTo>
                    <a:pt x="3211195" y="336804"/>
                  </a:lnTo>
                  <a:lnTo>
                    <a:pt x="3214243" y="336804"/>
                  </a:lnTo>
                  <a:lnTo>
                    <a:pt x="3217291" y="335280"/>
                  </a:lnTo>
                  <a:lnTo>
                    <a:pt x="3220339" y="336804"/>
                  </a:lnTo>
                  <a:lnTo>
                    <a:pt x="3223387" y="339852"/>
                  </a:lnTo>
                  <a:lnTo>
                    <a:pt x="3226435" y="339852"/>
                  </a:lnTo>
                  <a:lnTo>
                    <a:pt x="3231007" y="339852"/>
                  </a:lnTo>
                  <a:lnTo>
                    <a:pt x="3234055" y="338328"/>
                  </a:lnTo>
                  <a:lnTo>
                    <a:pt x="3237103" y="336804"/>
                  </a:lnTo>
                  <a:lnTo>
                    <a:pt x="3240151" y="338328"/>
                  </a:lnTo>
                  <a:lnTo>
                    <a:pt x="3243199" y="338328"/>
                  </a:lnTo>
                  <a:lnTo>
                    <a:pt x="3246247" y="338328"/>
                  </a:lnTo>
                  <a:lnTo>
                    <a:pt x="3249295" y="339852"/>
                  </a:lnTo>
                  <a:lnTo>
                    <a:pt x="3252343" y="339852"/>
                  </a:lnTo>
                  <a:lnTo>
                    <a:pt x="3255391" y="339852"/>
                  </a:lnTo>
                  <a:lnTo>
                    <a:pt x="3259963" y="339852"/>
                  </a:lnTo>
                  <a:lnTo>
                    <a:pt x="3263011" y="341375"/>
                  </a:lnTo>
                  <a:lnTo>
                    <a:pt x="3266059" y="339852"/>
                  </a:lnTo>
                  <a:lnTo>
                    <a:pt x="3269107" y="339852"/>
                  </a:lnTo>
                  <a:lnTo>
                    <a:pt x="3272155" y="338328"/>
                  </a:lnTo>
                  <a:lnTo>
                    <a:pt x="3275203" y="336804"/>
                  </a:lnTo>
                  <a:lnTo>
                    <a:pt x="3278251" y="336804"/>
                  </a:lnTo>
                  <a:lnTo>
                    <a:pt x="3281299" y="336804"/>
                  </a:lnTo>
                  <a:lnTo>
                    <a:pt x="3285871" y="338328"/>
                  </a:lnTo>
                  <a:lnTo>
                    <a:pt x="3288919" y="339852"/>
                  </a:lnTo>
                  <a:lnTo>
                    <a:pt x="3291967" y="341375"/>
                  </a:lnTo>
                  <a:lnTo>
                    <a:pt x="3295015" y="339852"/>
                  </a:lnTo>
                  <a:lnTo>
                    <a:pt x="3298063" y="336804"/>
                  </a:lnTo>
                  <a:lnTo>
                    <a:pt x="3301111" y="338328"/>
                  </a:lnTo>
                  <a:lnTo>
                    <a:pt x="3304159" y="341375"/>
                  </a:lnTo>
                  <a:lnTo>
                    <a:pt x="3307207" y="341375"/>
                  </a:lnTo>
                  <a:lnTo>
                    <a:pt x="3310255" y="339852"/>
                  </a:lnTo>
                  <a:lnTo>
                    <a:pt x="3314827" y="339852"/>
                  </a:lnTo>
                  <a:lnTo>
                    <a:pt x="3317875" y="342900"/>
                  </a:lnTo>
                  <a:lnTo>
                    <a:pt x="3320923" y="342900"/>
                  </a:lnTo>
                  <a:lnTo>
                    <a:pt x="3323971" y="339852"/>
                  </a:lnTo>
                  <a:lnTo>
                    <a:pt x="3327019" y="339852"/>
                  </a:lnTo>
                  <a:lnTo>
                    <a:pt x="3330067" y="338328"/>
                  </a:lnTo>
                  <a:lnTo>
                    <a:pt x="3333115" y="338328"/>
                  </a:lnTo>
                  <a:lnTo>
                    <a:pt x="3336163" y="336804"/>
                  </a:lnTo>
                  <a:lnTo>
                    <a:pt x="3339211" y="339852"/>
                  </a:lnTo>
                  <a:lnTo>
                    <a:pt x="3343783" y="339852"/>
                  </a:lnTo>
                  <a:lnTo>
                    <a:pt x="3346831" y="336804"/>
                  </a:lnTo>
                  <a:lnTo>
                    <a:pt x="3349879" y="336804"/>
                  </a:lnTo>
                  <a:lnTo>
                    <a:pt x="3352927" y="336804"/>
                  </a:lnTo>
                  <a:lnTo>
                    <a:pt x="3355975" y="336804"/>
                  </a:lnTo>
                  <a:lnTo>
                    <a:pt x="3359023" y="338328"/>
                  </a:lnTo>
                  <a:lnTo>
                    <a:pt x="3362071" y="339852"/>
                  </a:lnTo>
                  <a:lnTo>
                    <a:pt x="3365119" y="339852"/>
                  </a:lnTo>
                  <a:lnTo>
                    <a:pt x="3369691" y="339852"/>
                  </a:lnTo>
                  <a:lnTo>
                    <a:pt x="3372739" y="339852"/>
                  </a:lnTo>
                  <a:lnTo>
                    <a:pt x="3375787" y="341375"/>
                  </a:lnTo>
                  <a:lnTo>
                    <a:pt x="3378835" y="341375"/>
                  </a:lnTo>
                  <a:lnTo>
                    <a:pt x="3381883" y="341375"/>
                  </a:lnTo>
                  <a:lnTo>
                    <a:pt x="3384931" y="341375"/>
                  </a:lnTo>
                  <a:lnTo>
                    <a:pt x="3387979" y="341375"/>
                  </a:lnTo>
                  <a:lnTo>
                    <a:pt x="3391027" y="339852"/>
                  </a:lnTo>
                  <a:lnTo>
                    <a:pt x="3394075" y="339852"/>
                  </a:lnTo>
                  <a:lnTo>
                    <a:pt x="3398647" y="339852"/>
                  </a:lnTo>
                  <a:lnTo>
                    <a:pt x="3401695" y="341375"/>
                  </a:lnTo>
                  <a:lnTo>
                    <a:pt x="3404743" y="339852"/>
                  </a:lnTo>
                  <a:lnTo>
                    <a:pt x="3407791" y="339852"/>
                  </a:lnTo>
                  <a:lnTo>
                    <a:pt x="3410839" y="339852"/>
                  </a:lnTo>
                  <a:lnTo>
                    <a:pt x="3413887" y="341375"/>
                  </a:lnTo>
                  <a:lnTo>
                    <a:pt x="3416935" y="341375"/>
                  </a:lnTo>
                  <a:lnTo>
                    <a:pt x="3419983" y="342900"/>
                  </a:lnTo>
                  <a:lnTo>
                    <a:pt x="3423031" y="342900"/>
                  </a:lnTo>
                  <a:lnTo>
                    <a:pt x="3427603" y="341375"/>
                  </a:lnTo>
                  <a:lnTo>
                    <a:pt x="3430651" y="339852"/>
                  </a:lnTo>
                  <a:lnTo>
                    <a:pt x="3433699" y="339852"/>
                  </a:lnTo>
                  <a:lnTo>
                    <a:pt x="3436747" y="341375"/>
                  </a:lnTo>
                  <a:lnTo>
                    <a:pt x="3439795" y="342900"/>
                  </a:lnTo>
                  <a:lnTo>
                    <a:pt x="3442843" y="344424"/>
                  </a:lnTo>
                  <a:lnTo>
                    <a:pt x="3445891" y="342900"/>
                  </a:lnTo>
                  <a:lnTo>
                    <a:pt x="3448939" y="341375"/>
                  </a:lnTo>
                  <a:lnTo>
                    <a:pt x="3453511" y="342900"/>
                  </a:lnTo>
                  <a:lnTo>
                    <a:pt x="3456559" y="342900"/>
                  </a:lnTo>
                  <a:lnTo>
                    <a:pt x="3459607" y="342900"/>
                  </a:lnTo>
                  <a:lnTo>
                    <a:pt x="3462655" y="342900"/>
                  </a:lnTo>
                  <a:lnTo>
                    <a:pt x="3465703" y="342900"/>
                  </a:lnTo>
                  <a:lnTo>
                    <a:pt x="3468751" y="341375"/>
                  </a:lnTo>
                  <a:lnTo>
                    <a:pt x="3471799" y="342900"/>
                  </a:lnTo>
                  <a:lnTo>
                    <a:pt x="3474847" y="342900"/>
                  </a:lnTo>
                  <a:lnTo>
                    <a:pt x="3477895" y="341375"/>
                  </a:lnTo>
                  <a:lnTo>
                    <a:pt x="3482467" y="339852"/>
                  </a:lnTo>
                  <a:lnTo>
                    <a:pt x="3485515" y="336804"/>
                  </a:lnTo>
                  <a:lnTo>
                    <a:pt x="3488563" y="336804"/>
                  </a:lnTo>
                  <a:lnTo>
                    <a:pt x="3491611" y="336804"/>
                  </a:lnTo>
                  <a:lnTo>
                    <a:pt x="3494659" y="336804"/>
                  </a:lnTo>
                  <a:lnTo>
                    <a:pt x="3497707" y="336804"/>
                  </a:lnTo>
                  <a:lnTo>
                    <a:pt x="3500755" y="339852"/>
                  </a:lnTo>
                  <a:lnTo>
                    <a:pt x="3503803" y="342900"/>
                  </a:lnTo>
                  <a:lnTo>
                    <a:pt x="3506851" y="341375"/>
                  </a:lnTo>
                  <a:lnTo>
                    <a:pt x="3511423" y="339852"/>
                  </a:lnTo>
                  <a:lnTo>
                    <a:pt x="3514471" y="336804"/>
                  </a:lnTo>
                  <a:lnTo>
                    <a:pt x="3517519" y="336804"/>
                  </a:lnTo>
                  <a:lnTo>
                    <a:pt x="3520567" y="335280"/>
                  </a:lnTo>
                  <a:lnTo>
                    <a:pt x="3523615" y="335280"/>
                  </a:lnTo>
                  <a:lnTo>
                    <a:pt x="3526663" y="338328"/>
                  </a:lnTo>
                  <a:lnTo>
                    <a:pt x="3529711" y="341375"/>
                  </a:lnTo>
                  <a:lnTo>
                    <a:pt x="3532759" y="344424"/>
                  </a:lnTo>
                  <a:lnTo>
                    <a:pt x="3537331" y="342900"/>
                  </a:lnTo>
                  <a:lnTo>
                    <a:pt x="3540379" y="339852"/>
                  </a:lnTo>
                  <a:lnTo>
                    <a:pt x="3543427" y="344424"/>
                  </a:lnTo>
                  <a:lnTo>
                    <a:pt x="3546475" y="347472"/>
                  </a:lnTo>
                  <a:lnTo>
                    <a:pt x="3549523" y="347472"/>
                  </a:lnTo>
                  <a:lnTo>
                    <a:pt x="3552571" y="348996"/>
                  </a:lnTo>
                  <a:lnTo>
                    <a:pt x="3555619" y="347472"/>
                  </a:lnTo>
                  <a:lnTo>
                    <a:pt x="3558667" y="347472"/>
                  </a:lnTo>
                  <a:lnTo>
                    <a:pt x="3561715" y="344424"/>
                  </a:lnTo>
                  <a:lnTo>
                    <a:pt x="3566287" y="342900"/>
                  </a:lnTo>
                  <a:lnTo>
                    <a:pt x="3569335" y="342900"/>
                  </a:lnTo>
                  <a:lnTo>
                    <a:pt x="3572383" y="341375"/>
                  </a:lnTo>
                  <a:lnTo>
                    <a:pt x="3575431" y="341375"/>
                  </a:lnTo>
                  <a:lnTo>
                    <a:pt x="3578479" y="341375"/>
                  </a:lnTo>
                  <a:lnTo>
                    <a:pt x="3581527" y="339852"/>
                  </a:lnTo>
                  <a:lnTo>
                    <a:pt x="3584575" y="339852"/>
                  </a:lnTo>
                  <a:lnTo>
                    <a:pt x="3587623" y="339852"/>
                  </a:lnTo>
                  <a:lnTo>
                    <a:pt x="3590671" y="338328"/>
                  </a:lnTo>
                  <a:lnTo>
                    <a:pt x="3595243" y="335280"/>
                  </a:lnTo>
                  <a:lnTo>
                    <a:pt x="3598291" y="335280"/>
                  </a:lnTo>
                  <a:lnTo>
                    <a:pt x="3601339" y="333756"/>
                  </a:lnTo>
                  <a:lnTo>
                    <a:pt x="3604387" y="336804"/>
                  </a:lnTo>
                  <a:lnTo>
                    <a:pt x="3607435" y="338328"/>
                  </a:lnTo>
                  <a:lnTo>
                    <a:pt x="3610483" y="339852"/>
                  </a:lnTo>
                  <a:lnTo>
                    <a:pt x="3613531" y="339852"/>
                  </a:lnTo>
                  <a:lnTo>
                    <a:pt x="3616579" y="338328"/>
                  </a:lnTo>
                  <a:lnTo>
                    <a:pt x="3621151" y="336804"/>
                  </a:lnTo>
                  <a:lnTo>
                    <a:pt x="3624199" y="336804"/>
                  </a:lnTo>
                  <a:lnTo>
                    <a:pt x="3627247" y="335280"/>
                  </a:lnTo>
                  <a:lnTo>
                    <a:pt x="3630295" y="335280"/>
                  </a:lnTo>
                  <a:lnTo>
                    <a:pt x="3633343" y="333756"/>
                  </a:lnTo>
                  <a:lnTo>
                    <a:pt x="3636391" y="332231"/>
                  </a:lnTo>
                  <a:lnTo>
                    <a:pt x="3639439" y="330708"/>
                  </a:lnTo>
                  <a:lnTo>
                    <a:pt x="3642487" y="333756"/>
                  </a:lnTo>
                  <a:lnTo>
                    <a:pt x="3645535" y="336804"/>
                  </a:lnTo>
                  <a:lnTo>
                    <a:pt x="3650107" y="336804"/>
                  </a:lnTo>
                  <a:lnTo>
                    <a:pt x="3653155" y="335280"/>
                  </a:lnTo>
                  <a:lnTo>
                    <a:pt x="3656203" y="335280"/>
                  </a:lnTo>
                  <a:lnTo>
                    <a:pt x="3659251" y="335280"/>
                  </a:lnTo>
                  <a:lnTo>
                    <a:pt x="3662299" y="333756"/>
                  </a:lnTo>
                  <a:lnTo>
                    <a:pt x="3665347" y="333756"/>
                  </a:lnTo>
                  <a:lnTo>
                    <a:pt x="3668395" y="335280"/>
                  </a:lnTo>
                  <a:lnTo>
                    <a:pt x="3671443" y="329184"/>
                  </a:lnTo>
                  <a:lnTo>
                    <a:pt x="3674491" y="332231"/>
                  </a:lnTo>
                  <a:lnTo>
                    <a:pt x="3679063" y="332231"/>
                  </a:lnTo>
                  <a:lnTo>
                    <a:pt x="3682111" y="330708"/>
                  </a:lnTo>
                  <a:lnTo>
                    <a:pt x="3685159" y="330708"/>
                  </a:lnTo>
                  <a:lnTo>
                    <a:pt x="3688207" y="333756"/>
                  </a:lnTo>
                  <a:lnTo>
                    <a:pt x="3691255" y="333756"/>
                  </a:lnTo>
                  <a:lnTo>
                    <a:pt x="3694303" y="339852"/>
                  </a:lnTo>
                  <a:lnTo>
                    <a:pt x="3697351" y="338328"/>
                  </a:lnTo>
                  <a:lnTo>
                    <a:pt x="3700399" y="336804"/>
                  </a:lnTo>
                  <a:lnTo>
                    <a:pt x="3704971" y="336804"/>
                  </a:lnTo>
                  <a:lnTo>
                    <a:pt x="3708019" y="339852"/>
                  </a:lnTo>
                  <a:lnTo>
                    <a:pt x="3711067" y="338328"/>
                  </a:lnTo>
                  <a:lnTo>
                    <a:pt x="3714115" y="338328"/>
                  </a:lnTo>
                  <a:lnTo>
                    <a:pt x="3717163" y="336804"/>
                  </a:lnTo>
                  <a:lnTo>
                    <a:pt x="3720211" y="336804"/>
                  </a:lnTo>
                  <a:lnTo>
                    <a:pt x="3723259" y="336804"/>
                  </a:lnTo>
                  <a:lnTo>
                    <a:pt x="3726307" y="336804"/>
                  </a:lnTo>
                  <a:lnTo>
                    <a:pt x="3729355" y="338328"/>
                  </a:lnTo>
                  <a:lnTo>
                    <a:pt x="3733927" y="339852"/>
                  </a:lnTo>
                  <a:lnTo>
                    <a:pt x="3736975" y="338328"/>
                  </a:lnTo>
                  <a:lnTo>
                    <a:pt x="3740023" y="338328"/>
                  </a:lnTo>
                  <a:lnTo>
                    <a:pt x="3743071" y="338328"/>
                  </a:lnTo>
                  <a:lnTo>
                    <a:pt x="3746119" y="339852"/>
                  </a:lnTo>
                  <a:lnTo>
                    <a:pt x="3749167" y="339852"/>
                  </a:lnTo>
                  <a:lnTo>
                    <a:pt x="3752215" y="339852"/>
                  </a:lnTo>
                  <a:lnTo>
                    <a:pt x="3755263" y="336804"/>
                  </a:lnTo>
                  <a:lnTo>
                    <a:pt x="3758311" y="336804"/>
                  </a:lnTo>
                  <a:lnTo>
                    <a:pt x="3762883" y="336804"/>
                  </a:lnTo>
                  <a:lnTo>
                    <a:pt x="3765931" y="336804"/>
                  </a:lnTo>
                  <a:lnTo>
                    <a:pt x="3768979" y="336804"/>
                  </a:lnTo>
                  <a:lnTo>
                    <a:pt x="3772027" y="333756"/>
                  </a:lnTo>
                  <a:lnTo>
                    <a:pt x="3775075" y="333756"/>
                  </a:lnTo>
                  <a:lnTo>
                    <a:pt x="3778123" y="333756"/>
                  </a:lnTo>
                  <a:lnTo>
                    <a:pt x="3781171" y="333756"/>
                  </a:lnTo>
                  <a:lnTo>
                    <a:pt x="3784219" y="335280"/>
                  </a:lnTo>
                  <a:lnTo>
                    <a:pt x="3788791" y="335280"/>
                  </a:lnTo>
                  <a:lnTo>
                    <a:pt x="3791839" y="333756"/>
                  </a:lnTo>
                  <a:lnTo>
                    <a:pt x="3794887" y="338328"/>
                  </a:lnTo>
                  <a:lnTo>
                    <a:pt x="3797935" y="339852"/>
                  </a:lnTo>
                  <a:lnTo>
                    <a:pt x="3800983" y="341375"/>
                  </a:lnTo>
                  <a:lnTo>
                    <a:pt x="3804031" y="342900"/>
                  </a:lnTo>
                  <a:lnTo>
                    <a:pt x="3807079" y="339852"/>
                  </a:lnTo>
                  <a:lnTo>
                    <a:pt x="3810127" y="341375"/>
                  </a:lnTo>
                  <a:lnTo>
                    <a:pt x="3813175" y="344424"/>
                  </a:lnTo>
                  <a:lnTo>
                    <a:pt x="3817747" y="345948"/>
                  </a:lnTo>
                  <a:lnTo>
                    <a:pt x="3820795" y="345948"/>
                  </a:lnTo>
                  <a:lnTo>
                    <a:pt x="3823843" y="344424"/>
                  </a:lnTo>
                  <a:lnTo>
                    <a:pt x="3826891" y="344424"/>
                  </a:lnTo>
                  <a:lnTo>
                    <a:pt x="3829939" y="344424"/>
                  </a:lnTo>
                  <a:lnTo>
                    <a:pt x="3832987" y="342900"/>
                  </a:lnTo>
                  <a:lnTo>
                    <a:pt x="3836035" y="342900"/>
                  </a:lnTo>
                  <a:lnTo>
                    <a:pt x="3839083" y="341375"/>
                  </a:lnTo>
                  <a:lnTo>
                    <a:pt x="3842131" y="341375"/>
                  </a:lnTo>
                  <a:lnTo>
                    <a:pt x="3846703" y="339852"/>
                  </a:lnTo>
                  <a:lnTo>
                    <a:pt x="3849751" y="338328"/>
                  </a:lnTo>
                  <a:lnTo>
                    <a:pt x="3852799" y="338328"/>
                  </a:lnTo>
                  <a:lnTo>
                    <a:pt x="3855847" y="338328"/>
                  </a:lnTo>
                  <a:lnTo>
                    <a:pt x="3858895" y="338328"/>
                  </a:lnTo>
                  <a:lnTo>
                    <a:pt x="3861943" y="338328"/>
                  </a:lnTo>
                  <a:lnTo>
                    <a:pt x="3864991" y="339852"/>
                  </a:lnTo>
                  <a:lnTo>
                    <a:pt x="3868039" y="339852"/>
                  </a:lnTo>
                  <a:lnTo>
                    <a:pt x="3872611" y="339852"/>
                  </a:lnTo>
                  <a:lnTo>
                    <a:pt x="3875659" y="338328"/>
                  </a:lnTo>
                  <a:lnTo>
                    <a:pt x="3878707" y="338328"/>
                  </a:lnTo>
                  <a:lnTo>
                    <a:pt x="3881755" y="339852"/>
                  </a:lnTo>
                  <a:lnTo>
                    <a:pt x="3884803" y="339852"/>
                  </a:lnTo>
                  <a:lnTo>
                    <a:pt x="3887851" y="341375"/>
                  </a:lnTo>
                  <a:lnTo>
                    <a:pt x="3890899" y="342900"/>
                  </a:lnTo>
                  <a:lnTo>
                    <a:pt x="3893947" y="344424"/>
                  </a:lnTo>
                  <a:lnTo>
                    <a:pt x="3896995" y="344424"/>
                  </a:lnTo>
                  <a:lnTo>
                    <a:pt x="3901567" y="342900"/>
                  </a:lnTo>
                  <a:lnTo>
                    <a:pt x="3904615" y="342900"/>
                  </a:lnTo>
                  <a:lnTo>
                    <a:pt x="3907663" y="341375"/>
                  </a:lnTo>
                  <a:lnTo>
                    <a:pt x="3910711" y="342900"/>
                  </a:lnTo>
                  <a:lnTo>
                    <a:pt x="3913759" y="342900"/>
                  </a:lnTo>
                  <a:lnTo>
                    <a:pt x="3916807" y="342900"/>
                  </a:lnTo>
                  <a:lnTo>
                    <a:pt x="3919855" y="344424"/>
                  </a:lnTo>
                  <a:lnTo>
                    <a:pt x="3922903" y="344424"/>
                  </a:lnTo>
                  <a:lnTo>
                    <a:pt x="3925951" y="345948"/>
                  </a:lnTo>
                  <a:lnTo>
                    <a:pt x="3930523" y="347472"/>
                  </a:lnTo>
                  <a:lnTo>
                    <a:pt x="3933571" y="344424"/>
                  </a:lnTo>
                  <a:lnTo>
                    <a:pt x="3936619" y="347472"/>
                  </a:lnTo>
                  <a:lnTo>
                    <a:pt x="3939667" y="347472"/>
                  </a:lnTo>
                  <a:lnTo>
                    <a:pt x="3942715" y="347472"/>
                  </a:lnTo>
                  <a:lnTo>
                    <a:pt x="3945763" y="345948"/>
                  </a:lnTo>
                  <a:lnTo>
                    <a:pt x="3948811" y="344424"/>
                  </a:lnTo>
                  <a:lnTo>
                    <a:pt x="3951859" y="344424"/>
                  </a:lnTo>
                  <a:lnTo>
                    <a:pt x="3956431" y="344424"/>
                  </a:lnTo>
                  <a:lnTo>
                    <a:pt x="3959479" y="344424"/>
                  </a:lnTo>
                  <a:lnTo>
                    <a:pt x="3962527" y="345948"/>
                  </a:lnTo>
                  <a:lnTo>
                    <a:pt x="3965575" y="345948"/>
                  </a:lnTo>
                  <a:lnTo>
                    <a:pt x="3968623" y="345948"/>
                  </a:lnTo>
                  <a:lnTo>
                    <a:pt x="3971671" y="345948"/>
                  </a:lnTo>
                  <a:lnTo>
                    <a:pt x="3974719" y="344424"/>
                  </a:lnTo>
                  <a:lnTo>
                    <a:pt x="3977767" y="345948"/>
                  </a:lnTo>
                  <a:lnTo>
                    <a:pt x="3980815" y="345948"/>
                  </a:lnTo>
                  <a:lnTo>
                    <a:pt x="3985387" y="347472"/>
                  </a:lnTo>
                  <a:lnTo>
                    <a:pt x="3988435" y="347472"/>
                  </a:lnTo>
                  <a:lnTo>
                    <a:pt x="3991483" y="344424"/>
                  </a:lnTo>
                  <a:lnTo>
                    <a:pt x="3994531" y="344424"/>
                  </a:lnTo>
                  <a:lnTo>
                    <a:pt x="3997579" y="342900"/>
                  </a:lnTo>
                  <a:lnTo>
                    <a:pt x="4000627" y="342900"/>
                  </a:lnTo>
                  <a:lnTo>
                    <a:pt x="4003675" y="342900"/>
                  </a:lnTo>
                  <a:lnTo>
                    <a:pt x="4006723" y="344424"/>
                  </a:lnTo>
                  <a:lnTo>
                    <a:pt x="4009771" y="342900"/>
                  </a:lnTo>
                  <a:lnTo>
                    <a:pt x="4014343" y="344424"/>
                  </a:lnTo>
                  <a:lnTo>
                    <a:pt x="4017391" y="345948"/>
                  </a:lnTo>
                  <a:lnTo>
                    <a:pt x="4020439" y="348996"/>
                  </a:lnTo>
                  <a:lnTo>
                    <a:pt x="4023487" y="347472"/>
                  </a:lnTo>
                  <a:lnTo>
                    <a:pt x="4026535" y="345948"/>
                  </a:lnTo>
                  <a:lnTo>
                    <a:pt x="4029583" y="344424"/>
                  </a:lnTo>
                  <a:lnTo>
                    <a:pt x="4032631" y="344424"/>
                  </a:lnTo>
                  <a:lnTo>
                    <a:pt x="4035679" y="344424"/>
                  </a:lnTo>
                  <a:lnTo>
                    <a:pt x="4040251" y="344424"/>
                  </a:lnTo>
                  <a:lnTo>
                    <a:pt x="4043299" y="342900"/>
                  </a:lnTo>
                  <a:lnTo>
                    <a:pt x="4046347" y="344424"/>
                  </a:lnTo>
                  <a:lnTo>
                    <a:pt x="4049395" y="342900"/>
                  </a:lnTo>
                  <a:lnTo>
                    <a:pt x="4052443" y="341375"/>
                  </a:lnTo>
                  <a:lnTo>
                    <a:pt x="4055491" y="341375"/>
                  </a:lnTo>
                  <a:lnTo>
                    <a:pt x="4058539" y="339852"/>
                  </a:lnTo>
                  <a:lnTo>
                    <a:pt x="4061587" y="338328"/>
                  </a:lnTo>
                  <a:lnTo>
                    <a:pt x="4064635" y="335280"/>
                  </a:lnTo>
                  <a:lnTo>
                    <a:pt x="4069207" y="335280"/>
                  </a:lnTo>
                  <a:lnTo>
                    <a:pt x="4072255" y="335280"/>
                  </a:lnTo>
                  <a:lnTo>
                    <a:pt x="4075303" y="336804"/>
                  </a:lnTo>
                  <a:lnTo>
                    <a:pt x="4078351" y="336804"/>
                  </a:lnTo>
                  <a:lnTo>
                    <a:pt x="4081399" y="339852"/>
                  </a:lnTo>
                  <a:lnTo>
                    <a:pt x="4084447" y="339852"/>
                  </a:lnTo>
                  <a:lnTo>
                    <a:pt x="4087495" y="342900"/>
                  </a:lnTo>
                  <a:lnTo>
                    <a:pt x="4090543" y="344424"/>
                  </a:lnTo>
                  <a:lnTo>
                    <a:pt x="4093591" y="344424"/>
                  </a:lnTo>
                  <a:lnTo>
                    <a:pt x="4098163" y="342900"/>
                  </a:lnTo>
                  <a:lnTo>
                    <a:pt x="4101211" y="341375"/>
                  </a:lnTo>
                  <a:lnTo>
                    <a:pt x="4104259" y="342900"/>
                  </a:lnTo>
                  <a:lnTo>
                    <a:pt x="4107307" y="344424"/>
                  </a:lnTo>
                  <a:lnTo>
                    <a:pt x="4110355" y="344424"/>
                  </a:lnTo>
                  <a:lnTo>
                    <a:pt x="4113403" y="344424"/>
                  </a:lnTo>
                  <a:lnTo>
                    <a:pt x="4116451" y="344424"/>
                  </a:lnTo>
                  <a:lnTo>
                    <a:pt x="4119499" y="345948"/>
                  </a:lnTo>
                  <a:lnTo>
                    <a:pt x="4124071" y="345948"/>
                  </a:lnTo>
                  <a:lnTo>
                    <a:pt x="4127119" y="345948"/>
                  </a:lnTo>
                  <a:lnTo>
                    <a:pt x="4130167" y="342900"/>
                  </a:lnTo>
                  <a:lnTo>
                    <a:pt x="4133215" y="339852"/>
                  </a:lnTo>
                  <a:lnTo>
                    <a:pt x="4136263" y="342900"/>
                  </a:lnTo>
                  <a:lnTo>
                    <a:pt x="4139311" y="342900"/>
                  </a:lnTo>
                  <a:lnTo>
                    <a:pt x="4142359" y="342900"/>
                  </a:lnTo>
                  <a:lnTo>
                    <a:pt x="4145407" y="339852"/>
                  </a:lnTo>
                  <a:lnTo>
                    <a:pt x="4148455" y="338328"/>
                  </a:lnTo>
                  <a:lnTo>
                    <a:pt x="4153027" y="336804"/>
                  </a:lnTo>
                  <a:lnTo>
                    <a:pt x="4156075" y="335280"/>
                  </a:lnTo>
                  <a:lnTo>
                    <a:pt x="4159123" y="338328"/>
                  </a:lnTo>
                  <a:lnTo>
                    <a:pt x="4162171" y="341375"/>
                  </a:lnTo>
                  <a:lnTo>
                    <a:pt x="4165219" y="342900"/>
                  </a:lnTo>
                  <a:lnTo>
                    <a:pt x="4168267" y="344424"/>
                  </a:lnTo>
                  <a:lnTo>
                    <a:pt x="4171315" y="344424"/>
                  </a:lnTo>
                  <a:lnTo>
                    <a:pt x="4174363" y="345948"/>
                  </a:lnTo>
                  <a:lnTo>
                    <a:pt x="4177411" y="345948"/>
                  </a:lnTo>
                  <a:lnTo>
                    <a:pt x="4181983" y="345948"/>
                  </a:lnTo>
                  <a:lnTo>
                    <a:pt x="4185031" y="344424"/>
                  </a:lnTo>
                  <a:lnTo>
                    <a:pt x="4188079" y="341375"/>
                  </a:lnTo>
                  <a:lnTo>
                    <a:pt x="4191127" y="338328"/>
                  </a:lnTo>
                  <a:lnTo>
                    <a:pt x="4194175" y="338328"/>
                  </a:lnTo>
                  <a:lnTo>
                    <a:pt x="4197223" y="338328"/>
                  </a:lnTo>
                  <a:lnTo>
                    <a:pt x="4200271" y="339852"/>
                  </a:lnTo>
                  <a:lnTo>
                    <a:pt x="4203319" y="336804"/>
                  </a:lnTo>
                  <a:lnTo>
                    <a:pt x="4207891" y="336804"/>
                  </a:lnTo>
                  <a:lnTo>
                    <a:pt x="4210939" y="339852"/>
                  </a:lnTo>
                  <a:lnTo>
                    <a:pt x="4213987" y="339852"/>
                  </a:lnTo>
                  <a:lnTo>
                    <a:pt x="4217035" y="339852"/>
                  </a:lnTo>
                  <a:lnTo>
                    <a:pt x="4220083" y="338328"/>
                  </a:lnTo>
                  <a:lnTo>
                    <a:pt x="4223131" y="336804"/>
                  </a:lnTo>
                  <a:lnTo>
                    <a:pt x="4226179" y="333756"/>
                  </a:lnTo>
                  <a:lnTo>
                    <a:pt x="4229227" y="338328"/>
                  </a:lnTo>
                  <a:lnTo>
                    <a:pt x="4232275" y="342900"/>
                  </a:lnTo>
                  <a:lnTo>
                    <a:pt x="4236847" y="342900"/>
                  </a:lnTo>
                  <a:lnTo>
                    <a:pt x="4239895" y="344424"/>
                  </a:lnTo>
                  <a:lnTo>
                    <a:pt x="4242943" y="344424"/>
                  </a:lnTo>
                  <a:lnTo>
                    <a:pt x="4258183" y="344424"/>
                  </a:lnTo>
                  <a:lnTo>
                    <a:pt x="4261231" y="342900"/>
                  </a:lnTo>
                  <a:lnTo>
                    <a:pt x="4265803" y="339852"/>
                  </a:lnTo>
                  <a:lnTo>
                    <a:pt x="4268851" y="339852"/>
                  </a:lnTo>
                  <a:lnTo>
                    <a:pt x="4271899" y="341375"/>
                  </a:lnTo>
                  <a:lnTo>
                    <a:pt x="4274947" y="339852"/>
                  </a:lnTo>
                  <a:lnTo>
                    <a:pt x="4277995" y="336804"/>
                  </a:lnTo>
                  <a:lnTo>
                    <a:pt x="4281043" y="338328"/>
                  </a:lnTo>
                  <a:lnTo>
                    <a:pt x="4284091" y="339852"/>
                  </a:lnTo>
                  <a:lnTo>
                    <a:pt x="4287139" y="339852"/>
                  </a:lnTo>
                  <a:lnTo>
                    <a:pt x="4291711" y="338328"/>
                  </a:lnTo>
                  <a:lnTo>
                    <a:pt x="4294759" y="336804"/>
                  </a:lnTo>
                  <a:lnTo>
                    <a:pt x="4297807" y="338328"/>
                  </a:lnTo>
                  <a:lnTo>
                    <a:pt x="4300855" y="341375"/>
                  </a:lnTo>
                  <a:lnTo>
                    <a:pt x="4303903" y="342900"/>
                  </a:lnTo>
                  <a:lnTo>
                    <a:pt x="4306951" y="342900"/>
                  </a:lnTo>
                  <a:lnTo>
                    <a:pt x="4309999" y="342900"/>
                  </a:lnTo>
                  <a:lnTo>
                    <a:pt x="4313047" y="344424"/>
                  </a:lnTo>
                  <a:lnTo>
                    <a:pt x="4316095" y="344424"/>
                  </a:lnTo>
                  <a:lnTo>
                    <a:pt x="4320667" y="342900"/>
                  </a:lnTo>
                  <a:lnTo>
                    <a:pt x="4323715" y="339852"/>
                  </a:lnTo>
                  <a:lnTo>
                    <a:pt x="4326763" y="338328"/>
                  </a:lnTo>
                  <a:lnTo>
                    <a:pt x="4329811" y="339852"/>
                  </a:lnTo>
                  <a:lnTo>
                    <a:pt x="4332859" y="339852"/>
                  </a:lnTo>
                  <a:lnTo>
                    <a:pt x="4335907" y="341375"/>
                  </a:lnTo>
                  <a:lnTo>
                    <a:pt x="4338955" y="342900"/>
                  </a:lnTo>
                  <a:lnTo>
                    <a:pt x="4342003" y="344424"/>
                  </a:lnTo>
                  <a:lnTo>
                    <a:pt x="4345051" y="342900"/>
                  </a:lnTo>
                  <a:lnTo>
                    <a:pt x="4349623" y="342900"/>
                  </a:lnTo>
                  <a:lnTo>
                    <a:pt x="4352671" y="342900"/>
                  </a:lnTo>
                  <a:lnTo>
                    <a:pt x="4355719" y="344424"/>
                  </a:lnTo>
                  <a:lnTo>
                    <a:pt x="4358767" y="344424"/>
                  </a:lnTo>
                  <a:lnTo>
                    <a:pt x="4361815" y="344424"/>
                  </a:lnTo>
                  <a:lnTo>
                    <a:pt x="4364863" y="345948"/>
                  </a:lnTo>
                  <a:lnTo>
                    <a:pt x="4367911" y="345948"/>
                  </a:lnTo>
                  <a:lnTo>
                    <a:pt x="4370959" y="345948"/>
                  </a:lnTo>
                  <a:lnTo>
                    <a:pt x="4375531" y="345948"/>
                  </a:lnTo>
                  <a:lnTo>
                    <a:pt x="4378579" y="345948"/>
                  </a:lnTo>
                  <a:lnTo>
                    <a:pt x="4381627" y="344424"/>
                  </a:lnTo>
                  <a:lnTo>
                    <a:pt x="4384675" y="344424"/>
                  </a:lnTo>
                  <a:lnTo>
                    <a:pt x="4387723" y="342900"/>
                  </a:lnTo>
                  <a:lnTo>
                    <a:pt x="4390771" y="341375"/>
                  </a:lnTo>
                  <a:lnTo>
                    <a:pt x="4393819" y="336804"/>
                  </a:lnTo>
                  <a:lnTo>
                    <a:pt x="4396867" y="339852"/>
                  </a:lnTo>
                  <a:lnTo>
                    <a:pt x="4399915" y="339852"/>
                  </a:lnTo>
                  <a:lnTo>
                    <a:pt x="4404487" y="339852"/>
                  </a:lnTo>
                  <a:lnTo>
                    <a:pt x="4407535" y="342900"/>
                  </a:lnTo>
                  <a:lnTo>
                    <a:pt x="4410583" y="339852"/>
                  </a:lnTo>
                  <a:lnTo>
                    <a:pt x="4413631" y="339852"/>
                  </a:lnTo>
                  <a:lnTo>
                    <a:pt x="4416679" y="339852"/>
                  </a:lnTo>
                  <a:lnTo>
                    <a:pt x="4419727" y="339852"/>
                  </a:lnTo>
                  <a:lnTo>
                    <a:pt x="4422775" y="336804"/>
                  </a:lnTo>
                  <a:lnTo>
                    <a:pt x="4425823" y="336804"/>
                  </a:lnTo>
                  <a:lnTo>
                    <a:pt x="4428871" y="335280"/>
                  </a:lnTo>
                  <a:lnTo>
                    <a:pt x="4433443" y="335280"/>
                  </a:lnTo>
                  <a:lnTo>
                    <a:pt x="4436491" y="336804"/>
                  </a:lnTo>
                  <a:lnTo>
                    <a:pt x="4439539" y="338328"/>
                  </a:lnTo>
                  <a:lnTo>
                    <a:pt x="4442587" y="341375"/>
                  </a:lnTo>
                  <a:lnTo>
                    <a:pt x="4445635" y="342900"/>
                  </a:lnTo>
                  <a:lnTo>
                    <a:pt x="4448683" y="341375"/>
                  </a:lnTo>
                  <a:lnTo>
                    <a:pt x="4451731" y="342900"/>
                  </a:lnTo>
                  <a:lnTo>
                    <a:pt x="4454779" y="344424"/>
                  </a:lnTo>
                  <a:lnTo>
                    <a:pt x="4459351" y="342900"/>
                  </a:lnTo>
                  <a:lnTo>
                    <a:pt x="4462399" y="344424"/>
                  </a:lnTo>
                  <a:lnTo>
                    <a:pt x="4465447" y="344424"/>
                  </a:lnTo>
                  <a:lnTo>
                    <a:pt x="4468495" y="342900"/>
                  </a:lnTo>
                  <a:lnTo>
                    <a:pt x="4471543" y="342900"/>
                  </a:lnTo>
                  <a:lnTo>
                    <a:pt x="4474591" y="342900"/>
                  </a:lnTo>
                  <a:lnTo>
                    <a:pt x="4477639" y="341375"/>
                  </a:lnTo>
                  <a:lnTo>
                    <a:pt x="4480687" y="342900"/>
                  </a:lnTo>
                  <a:lnTo>
                    <a:pt x="4483735" y="342900"/>
                  </a:lnTo>
                  <a:lnTo>
                    <a:pt x="4488307" y="341375"/>
                  </a:lnTo>
                  <a:lnTo>
                    <a:pt x="4491355" y="341375"/>
                  </a:lnTo>
                  <a:lnTo>
                    <a:pt x="4494403" y="344424"/>
                  </a:lnTo>
                  <a:lnTo>
                    <a:pt x="4497451" y="344424"/>
                  </a:lnTo>
                  <a:lnTo>
                    <a:pt x="4500499" y="344424"/>
                  </a:lnTo>
                  <a:lnTo>
                    <a:pt x="4503547" y="344424"/>
                  </a:lnTo>
                  <a:lnTo>
                    <a:pt x="4506595" y="342900"/>
                  </a:lnTo>
                  <a:lnTo>
                    <a:pt x="4509643" y="339852"/>
                  </a:lnTo>
                  <a:lnTo>
                    <a:pt x="4512691" y="339852"/>
                  </a:lnTo>
                  <a:lnTo>
                    <a:pt x="4517263" y="339852"/>
                  </a:lnTo>
                  <a:lnTo>
                    <a:pt x="4520311" y="339852"/>
                  </a:lnTo>
                  <a:lnTo>
                    <a:pt x="4523359" y="341375"/>
                  </a:lnTo>
                  <a:lnTo>
                    <a:pt x="4526407" y="341375"/>
                  </a:lnTo>
                  <a:lnTo>
                    <a:pt x="4529455" y="342900"/>
                  </a:lnTo>
                  <a:lnTo>
                    <a:pt x="4532503" y="342900"/>
                  </a:lnTo>
                  <a:lnTo>
                    <a:pt x="4535551" y="344424"/>
                  </a:lnTo>
                  <a:lnTo>
                    <a:pt x="4538599" y="345948"/>
                  </a:lnTo>
                  <a:lnTo>
                    <a:pt x="4543171" y="344424"/>
                  </a:lnTo>
                  <a:lnTo>
                    <a:pt x="4546219" y="341375"/>
                  </a:lnTo>
                  <a:lnTo>
                    <a:pt x="4549267" y="339852"/>
                  </a:lnTo>
                  <a:lnTo>
                    <a:pt x="4552315" y="338328"/>
                  </a:lnTo>
                  <a:lnTo>
                    <a:pt x="4555363" y="338328"/>
                  </a:lnTo>
                  <a:lnTo>
                    <a:pt x="4558411" y="336804"/>
                  </a:lnTo>
                  <a:lnTo>
                    <a:pt x="4561459" y="336804"/>
                  </a:lnTo>
                  <a:lnTo>
                    <a:pt x="4564507" y="339852"/>
                  </a:lnTo>
                  <a:lnTo>
                    <a:pt x="4567555" y="341375"/>
                  </a:lnTo>
                  <a:lnTo>
                    <a:pt x="4572127" y="342900"/>
                  </a:lnTo>
                  <a:lnTo>
                    <a:pt x="4575175" y="339852"/>
                  </a:lnTo>
                  <a:lnTo>
                    <a:pt x="4578223" y="339852"/>
                  </a:lnTo>
                  <a:lnTo>
                    <a:pt x="4581271" y="342900"/>
                  </a:lnTo>
                  <a:lnTo>
                    <a:pt x="4584319" y="342900"/>
                  </a:lnTo>
                  <a:lnTo>
                    <a:pt x="4587367" y="342900"/>
                  </a:lnTo>
                  <a:lnTo>
                    <a:pt x="4590415" y="342900"/>
                  </a:lnTo>
                  <a:lnTo>
                    <a:pt x="4593463" y="342900"/>
                  </a:lnTo>
                  <a:lnTo>
                    <a:pt x="4596511" y="341375"/>
                  </a:lnTo>
                  <a:lnTo>
                    <a:pt x="4601083" y="345948"/>
                  </a:lnTo>
                  <a:lnTo>
                    <a:pt x="4604131" y="350520"/>
                  </a:lnTo>
                  <a:lnTo>
                    <a:pt x="4607179" y="347472"/>
                  </a:lnTo>
                  <a:lnTo>
                    <a:pt x="4610227" y="342900"/>
                  </a:lnTo>
                  <a:lnTo>
                    <a:pt x="4613275" y="344424"/>
                  </a:lnTo>
                  <a:lnTo>
                    <a:pt x="4616323" y="345948"/>
                  </a:lnTo>
                  <a:lnTo>
                    <a:pt x="4619371" y="347472"/>
                  </a:lnTo>
                  <a:lnTo>
                    <a:pt x="4622419" y="347472"/>
                  </a:lnTo>
                  <a:lnTo>
                    <a:pt x="4626991" y="348996"/>
                  </a:lnTo>
                  <a:lnTo>
                    <a:pt x="4630039" y="348996"/>
                  </a:lnTo>
                  <a:lnTo>
                    <a:pt x="4633087" y="347472"/>
                  </a:lnTo>
                  <a:lnTo>
                    <a:pt x="4636135" y="347472"/>
                  </a:lnTo>
                  <a:lnTo>
                    <a:pt x="4639183" y="347472"/>
                  </a:lnTo>
                  <a:lnTo>
                    <a:pt x="4642231" y="347472"/>
                  </a:lnTo>
                  <a:lnTo>
                    <a:pt x="4645660" y="347472"/>
                  </a:lnTo>
                </a:path>
              </a:pathLst>
            </a:custGeom>
            <a:ln w="254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69439" y="5529071"/>
              <a:ext cx="4226560" cy="261620"/>
            </a:xfrm>
            <a:custGeom>
              <a:avLst/>
              <a:gdLst/>
              <a:ahLst/>
              <a:cxnLst/>
              <a:rect l="l" t="t" r="r" b="b"/>
              <a:pathLst>
                <a:path w="4226560" h="261620">
                  <a:moveTo>
                    <a:pt x="0" y="149351"/>
                  </a:moveTo>
                  <a:lnTo>
                    <a:pt x="194056" y="141731"/>
                  </a:lnTo>
                  <a:lnTo>
                    <a:pt x="386080" y="134112"/>
                  </a:lnTo>
                  <a:lnTo>
                    <a:pt x="579628" y="246887"/>
                  </a:lnTo>
                  <a:lnTo>
                    <a:pt x="773176" y="254507"/>
                  </a:lnTo>
                  <a:lnTo>
                    <a:pt x="966724" y="231648"/>
                  </a:lnTo>
                  <a:lnTo>
                    <a:pt x="1160272" y="261238"/>
                  </a:lnTo>
                  <a:lnTo>
                    <a:pt x="1353820" y="224027"/>
                  </a:lnTo>
                  <a:lnTo>
                    <a:pt x="1547368" y="224027"/>
                  </a:lnTo>
                  <a:lnTo>
                    <a:pt x="1740915" y="261238"/>
                  </a:lnTo>
                  <a:lnTo>
                    <a:pt x="1934464" y="97536"/>
                  </a:lnTo>
                </a:path>
                <a:path w="4226560" h="261620">
                  <a:moveTo>
                    <a:pt x="2292604" y="0"/>
                  </a:moveTo>
                  <a:lnTo>
                    <a:pt x="2486152" y="67055"/>
                  </a:lnTo>
                  <a:lnTo>
                    <a:pt x="2679700" y="82295"/>
                  </a:lnTo>
                  <a:lnTo>
                    <a:pt x="2871724" y="44195"/>
                  </a:lnTo>
                  <a:lnTo>
                    <a:pt x="3065272" y="82295"/>
                  </a:lnTo>
                  <a:lnTo>
                    <a:pt x="3258820" y="118872"/>
                  </a:lnTo>
                  <a:lnTo>
                    <a:pt x="3452368" y="126491"/>
                  </a:lnTo>
                  <a:lnTo>
                    <a:pt x="3645916" y="126491"/>
                  </a:lnTo>
                  <a:lnTo>
                    <a:pt x="3839464" y="134112"/>
                  </a:lnTo>
                  <a:lnTo>
                    <a:pt x="4033012" y="111251"/>
                  </a:lnTo>
                  <a:lnTo>
                    <a:pt x="4226433" y="126491"/>
                  </a:lnTo>
                </a:path>
              </a:pathLst>
            </a:custGeom>
            <a:ln w="1905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3371" y="5641720"/>
              <a:ext cx="73152" cy="731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26919" y="5634100"/>
              <a:ext cx="73152" cy="7315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18943" y="5626480"/>
              <a:ext cx="73152" cy="7315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12491" y="5739256"/>
              <a:ext cx="73152" cy="7315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06039" y="5746876"/>
              <a:ext cx="73152" cy="7315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9587" y="5724016"/>
              <a:ext cx="73152" cy="7315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93136" y="5752972"/>
              <a:ext cx="73152" cy="7315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86683" y="5716396"/>
              <a:ext cx="73152" cy="7315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80231" y="5716396"/>
              <a:ext cx="73152" cy="7315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73780" y="5752972"/>
              <a:ext cx="73152" cy="7315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67327" y="5589904"/>
              <a:ext cx="73152" cy="7315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25468" y="5492368"/>
              <a:ext cx="73152" cy="7315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19015" y="5559424"/>
              <a:ext cx="73152" cy="7315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2563" y="5574664"/>
              <a:ext cx="73152" cy="7315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04587" y="5536564"/>
              <a:ext cx="73151" cy="7315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98136" y="5574664"/>
              <a:ext cx="73151" cy="7315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91683" y="5611240"/>
              <a:ext cx="73152" cy="7315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85232" y="5618860"/>
              <a:ext cx="73152" cy="7315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78780" y="5618860"/>
              <a:ext cx="73152" cy="7315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72327" y="5626480"/>
              <a:ext cx="73152" cy="73152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5875" y="5603620"/>
              <a:ext cx="73151" cy="7315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59424" y="5618860"/>
              <a:ext cx="73151" cy="7315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869439" y="6111366"/>
              <a:ext cx="4113529" cy="612140"/>
            </a:xfrm>
            <a:custGeom>
              <a:avLst/>
              <a:gdLst/>
              <a:ahLst/>
              <a:cxnLst/>
              <a:rect l="l" t="t" r="r" b="b"/>
              <a:pathLst>
                <a:path w="4113529" h="612140">
                  <a:moveTo>
                    <a:pt x="0" y="514985"/>
                  </a:moveTo>
                  <a:lnTo>
                    <a:pt x="194056" y="514985"/>
                  </a:lnTo>
                  <a:lnTo>
                    <a:pt x="386080" y="507365"/>
                  </a:lnTo>
                  <a:lnTo>
                    <a:pt x="579628" y="0"/>
                  </a:lnTo>
                  <a:lnTo>
                    <a:pt x="773176" y="537845"/>
                  </a:lnTo>
                  <a:lnTo>
                    <a:pt x="966724" y="417449"/>
                  </a:lnTo>
                  <a:lnTo>
                    <a:pt x="1160272" y="597281"/>
                  </a:lnTo>
                  <a:lnTo>
                    <a:pt x="1353820" y="553085"/>
                  </a:lnTo>
                  <a:lnTo>
                    <a:pt x="1547368" y="59309"/>
                  </a:lnTo>
                  <a:lnTo>
                    <a:pt x="1740915" y="612140"/>
                  </a:lnTo>
                  <a:lnTo>
                    <a:pt x="1934464" y="336677"/>
                  </a:lnTo>
                </a:path>
                <a:path w="4113529" h="612140">
                  <a:moveTo>
                    <a:pt x="2179828" y="74549"/>
                  </a:moveTo>
                  <a:lnTo>
                    <a:pt x="2373376" y="290957"/>
                  </a:lnTo>
                  <a:lnTo>
                    <a:pt x="2565400" y="313817"/>
                  </a:lnTo>
                  <a:lnTo>
                    <a:pt x="2758948" y="283337"/>
                  </a:lnTo>
                  <a:lnTo>
                    <a:pt x="2952496" y="329057"/>
                  </a:lnTo>
                  <a:lnTo>
                    <a:pt x="3146044" y="380873"/>
                  </a:lnTo>
                  <a:lnTo>
                    <a:pt x="3339592" y="409829"/>
                  </a:lnTo>
                  <a:lnTo>
                    <a:pt x="3533140" y="403733"/>
                  </a:lnTo>
                  <a:lnTo>
                    <a:pt x="3726688" y="409829"/>
                  </a:lnTo>
                  <a:lnTo>
                    <a:pt x="3920236" y="388493"/>
                  </a:lnTo>
                  <a:lnTo>
                    <a:pt x="4113530" y="425069"/>
                  </a:lnTo>
                </a:path>
              </a:pathLst>
            </a:custGeom>
            <a:ln w="190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33371" y="6589648"/>
              <a:ext cx="73152" cy="7315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26919" y="6589648"/>
              <a:ext cx="73152" cy="7315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18943" y="6582028"/>
              <a:ext cx="73152" cy="7315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12491" y="6074536"/>
              <a:ext cx="73152" cy="7315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06039" y="6612508"/>
              <a:ext cx="73152" cy="73152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99587" y="6492112"/>
              <a:ext cx="73152" cy="7315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93136" y="6671944"/>
              <a:ext cx="73152" cy="7315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86683" y="6627748"/>
              <a:ext cx="73152" cy="7315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80231" y="6133972"/>
              <a:ext cx="73152" cy="7315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73780" y="6687184"/>
              <a:ext cx="73152" cy="7315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7327" y="6411340"/>
              <a:ext cx="73152" cy="7315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12691" y="6149212"/>
              <a:ext cx="73152" cy="7315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06239" y="6365620"/>
              <a:ext cx="73152" cy="73152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98263" y="6388480"/>
              <a:ext cx="73152" cy="73152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91811" y="6358000"/>
              <a:ext cx="73151" cy="73151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85359" y="6403720"/>
              <a:ext cx="73151" cy="7315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78907" y="6455536"/>
              <a:ext cx="73152" cy="7315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72456" y="6484492"/>
              <a:ext cx="73152" cy="73152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66003" y="6478396"/>
              <a:ext cx="73152" cy="7315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559551" y="6484492"/>
              <a:ext cx="73152" cy="73152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53100" y="6463156"/>
              <a:ext cx="73151" cy="73152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46647" y="6499732"/>
              <a:ext cx="73151" cy="73152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869439" y="5622035"/>
              <a:ext cx="4226560" cy="109855"/>
            </a:xfrm>
            <a:custGeom>
              <a:avLst/>
              <a:gdLst/>
              <a:ahLst/>
              <a:cxnLst/>
              <a:rect l="l" t="t" r="r" b="b"/>
              <a:pathLst>
                <a:path w="4226560" h="109854">
                  <a:moveTo>
                    <a:pt x="0" y="109347"/>
                  </a:moveTo>
                  <a:lnTo>
                    <a:pt x="0" y="109347"/>
                  </a:lnTo>
                  <a:lnTo>
                    <a:pt x="1740915" y="109347"/>
                  </a:lnTo>
                  <a:lnTo>
                    <a:pt x="1934464" y="109347"/>
                  </a:lnTo>
                </a:path>
                <a:path w="4226560" h="109854">
                  <a:moveTo>
                    <a:pt x="2292604" y="0"/>
                  </a:moveTo>
                  <a:lnTo>
                    <a:pt x="2292604" y="0"/>
                  </a:lnTo>
                  <a:lnTo>
                    <a:pt x="4033012" y="0"/>
                  </a:lnTo>
                  <a:lnTo>
                    <a:pt x="4226433" y="0"/>
                  </a:lnTo>
                </a:path>
              </a:pathLst>
            </a:custGeom>
            <a:ln w="44450">
              <a:solidFill>
                <a:srgbClr val="4471C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869439" y="6448678"/>
              <a:ext cx="4113529" cy="85725"/>
            </a:xfrm>
            <a:custGeom>
              <a:avLst/>
              <a:gdLst/>
              <a:ahLst/>
              <a:cxnLst/>
              <a:rect l="l" t="t" r="r" b="b"/>
              <a:pathLst>
                <a:path w="4113529" h="85725">
                  <a:moveTo>
                    <a:pt x="0" y="85471"/>
                  </a:moveTo>
                  <a:lnTo>
                    <a:pt x="0" y="85471"/>
                  </a:lnTo>
                  <a:lnTo>
                    <a:pt x="1740915" y="85471"/>
                  </a:lnTo>
                  <a:lnTo>
                    <a:pt x="1934464" y="85471"/>
                  </a:lnTo>
                </a:path>
                <a:path w="4113529" h="85725">
                  <a:moveTo>
                    <a:pt x="2179828" y="0"/>
                  </a:moveTo>
                  <a:lnTo>
                    <a:pt x="2179828" y="0"/>
                  </a:lnTo>
                  <a:lnTo>
                    <a:pt x="3920236" y="0"/>
                  </a:lnTo>
                  <a:lnTo>
                    <a:pt x="4113530" y="0"/>
                  </a:lnTo>
                </a:path>
              </a:pathLst>
            </a:custGeom>
            <a:ln w="44450">
              <a:solidFill>
                <a:srgbClr val="FFC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2341498" y="6899275"/>
            <a:ext cx="712470" cy="3327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39700" marR="5080" indent="-140335">
              <a:lnSpc>
                <a:spcPct val="102000"/>
              </a:lnSpc>
              <a:spcBef>
                <a:spcPts val="70"/>
              </a:spcBef>
            </a:pPr>
            <a:r>
              <a:rPr sz="1000" b="1" spc="-60" dirty="0">
                <a:solidFill>
                  <a:srgbClr val="404040"/>
                </a:solidFill>
                <a:latin typeface="Tahoma"/>
                <a:cs typeface="Tahoma"/>
              </a:rPr>
              <a:t>Refrigerant: </a:t>
            </a:r>
            <a:r>
              <a:rPr sz="1000" b="1" spc="-90" dirty="0">
                <a:solidFill>
                  <a:srgbClr val="404040"/>
                </a:solidFill>
                <a:latin typeface="Tahoma"/>
                <a:cs typeface="Tahoma"/>
              </a:rPr>
              <a:t>R-</a:t>
            </a:r>
            <a:r>
              <a:rPr sz="1000" b="1" spc="-20" dirty="0">
                <a:solidFill>
                  <a:srgbClr val="404040"/>
                </a:solidFill>
                <a:latin typeface="Tahoma"/>
                <a:cs typeface="Tahoma"/>
              </a:rPr>
              <a:t>410a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53407" y="6740779"/>
            <a:ext cx="654685" cy="302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R="5080" indent="4445">
              <a:lnSpc>
                <a:spcPct val="102200"/>
              </a:lnSpc>
              <a:spcBef>
                <a:spcPts val="75"/>
              </a:spcBef>
            </a:pPr>
            <a:r>
              <a:rPr sz="900" b="1" spc="-50" dirty="0">
                <a:solidFill>
                  <a:srgbClr val="404040"/>
                </a:solidFill>
                <a:latin typeface="Tahoma"/>
                <a:cs typeface="Tahoma"/>
              </a:rPr>
              <a:t>Refrigerant: </a:t>
            </a:r>
            <a:r>
              <a:rPr sz="900" b="1" spc="-25" dirty="0">
                <a:solidFill>
                  <a:srgbClr val="404040"/>
                </a:solidFill>
                <a:latin typeface="Tahoma"/>
                <a:cs typeface="Tahoma"/>
              </a:rPr>
              <a:t>Engas</a:t>
            </a:r>
            <a:r>
              <a:rPr sz="9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900" b="1" dirty="0">
                <a:solidFill>
                  <a:srgbClr val="404040"/>
                </a:solidFill>
                <a:latin typeface="Tahoma"/>
                <a:cs typeface="Tahoma"/>
              </a:rPr>
              <a:t>M-</a:t>
            </a:r>
            <a:r>
              <a:rPr sz="900" b="1" spc="-75" dirty="0">
                <a:solidFill>
                  <a:srgbClr val="404040"/>
                </a:solidFill>
                <a:latin typeface="Tahoma"/>
                <a:cs typeface="Tahoma"/>
              </a:rPr>
              <a:t>60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836545" y="5622035"/>
            <a:ext cx="2486025" cy="341630"/>
          </a:xfrm>
          <a:custGeom>
            <a:avLst/>
            <a:gdLst/>
            <a:ahLst/>
            <a:cxnLst/>
            <a:rect l="l" t="t" r="r" b="b"/>
            <a:pathLst>
              <a:path w="2486025" h="341629">
                <a:moveTo>
                  <a:pt x="0" y="109347"/>
                </a:moveTo>
                <a:lnTo>
                  <a:pt x="8762" y="341375"/>
                </a:lnTo>
                <a:lnTo>
                  <a:pt x="66548" y="341375"/>
                </a:lnTo>
              </a:path>
              <a:path w="2486025" h="341629">
                <a:moveTo>
                  <a:pt x="2485644" y="0"/>
                </a:moveTo>
                <a:lnTo>
                  <a:pt x="2472944" y="10160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941320" y="5889116"/>
            <a:ext cx="20955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spc="-65" dirty="0">
                <a:solidFill>
                  <a:srgbClr val="404040"/>
                </a:solidFill>
                <a:latin typeface="Verdana"/>
                <a:cs typeface="Verdana"/>
              </a:rPr>
              <a:t>27.0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29966" y="6332092"/>
            <a:ext cx="2372995" cy="202565"/>
          </a:xfrm>
          <a:custGeom>
            <a:avLst/>
            <a:gdLst/>
            <a:ahLst/>
            <a:cxnLst/>
            <a:rect l="l" t="t" r="r" b="b"/>
            <a:pathLst>
              <a:path w="2372995" h="202565">
                <a:moveTo>
                  <a:pt x="0" y="202057"/>
                </a:moveTo>
                <a:lnTo>
                  <a:pt x="25400" y="112776"/>
                </a:lnTo>
              </a:path>
              <a:path w="2372995" h="202565">
                <a:moveTo>
                  <a:pt x="2372741" y="116586"/>
                </a:moveTo>
                <a:lnTo>
                  <a:pt x="2283841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956814" y="6289294"/>
            <a:ext cx="20955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spc="-65" dirty="0">
                <a:solidFill>
                  <a:srgbClr val="404040"/>
                </a:solidFill>
                <a:latin typeface="Verdana"/>
                <a:cs typeface="Verdana"/>
              </a:rPr>
              <a:t>16.2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16397" y="6173215"/>
            <a:ext cx="20955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spc="-65" dirty="0">
                <a:solidFill>
                  <a:srgbClr val="404040"/>
                </a:solidFill>
                <a:latin typeface="Verdana"/>
                <a:cs typeface="Verdana"/>
              </a:rPr>
              <a:t>17.4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300470" y="7359522"/>
            <a:ext cx="1708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4.0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00470" y="7060818"/>
            <a:ext cx="1708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8.0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00470" y="6762115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12.0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300470" y="6463410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16.0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300470" y="6164707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20.0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51508" y="7359522"/>
            <a:ext cx="1708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0.5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346580" y="7060818"/>
            <a:ext cx="762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1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251508" y="6762115"/>
            <a:ext cx="1708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1.5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346580" y="6463410"/>
            <a:ext cx="762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346580" y="5866257"/>
            <a:ext cx="5187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953635" algn="l"/>
              </a:tabLst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3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24.0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346580" y="7647178"/>
            <a:ext cx="292100" cy="3213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0"/>
              </a:spcBef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  <a:p>
            <a:pPr marL="57150">
              <a:lnSpc>
                <a:spcPct val="100000"/>
              </a:lnSpc>
              <a:spcBef>
                <a:spcPts val="85"/>
              </a:spcBef>
            </a:pPr>
            <a:r>
              <a:rPr sz="900" spc="-90" dirty="0">
                <a:solidFill>
                  <a:srgbClr val="585858"/>
                </a:solidFill>
                <a:latin typeface="Verdana"/>
                <a:cs typeface="Verdana"/>
              </a:rPr>
              <a:t>0:00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159251" y="7805673"/>
            <a:ext cx="234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90" dirty="0">
                <a:solidFill>
                  <a:srgbClr val="585858"/>
                </a:solidFill>
                <a:latin typeface="Verdana"/>
                <a:cs typeface="Verdana"/>
              </a:rPr>
              <a:t>0:45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329429" y="7805673"/>
            <a:ext cx="234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90" dirty="0">
                <a:solidFill>
                  <a:srgbClr val="585858"/>
                </a:solidFill>
                <a:latin typeface="Verdana"/>
                <a:cs typeface="Verdana"/>
              </a:rPr>
              <a:t>1:15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084442" y="7647178"/>
            <a:ext cx="386715" cy="3213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18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0.0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2:00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547196" y="5995773"/>
            <a:ext cx="165735" cy="1115060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-65" dirty="0">
                <a:solidFill>
                  <a:srgbClr val="585858"/>
                </a:solidFill>
                <a:latin typeface="Verdana"/>
                <a:cs typeface="Verdana"/>
              </a:rPr>
              <a:t>Air</a:t>
            </a:r>
            <a:r>
              <a:rPr sz="900" spc="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900" spc="-35" dirty="0">
                <a:solidFill>
                  <a:srgbClr val="585858"/>
                </a:solidFill>
                <a:latin typeface="Verdana"/>
                <a:cs typeface="Verdana"/>
              </a:rPr>
              <a:t>Temperature</a:t>
            </a:r>
            <a:r>
              <a:rPr sz="90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900" spc="-25" dirty="0">
                <a:solidFill>
                  <a:srgbClr val="585858"/>
                </a:solidFill>
                <a:latin typeface="Verdana"/>
                <a:cs typeface="Verdana"/>
              </a:rPr>
              <a:t>(C)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060135" y="5967973"/>
            <a:ext cx="165735" cy="1172210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Power 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Demand</a:t>
            </a:r>
            <a:r>
              <a:rPr sz="900" spc="-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900" spc="-55" dirty="0">
                <a:solidFill>
                  <a:srgbClr val="585858"/>
                </a:solidFill>
                <a:latin typeface="Verdana"/>
                <a:cs typeface="Verdana"/>
              </a:rPr>
              <a:t>(kW)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02004" y="2262665"/>
            <a:ext cx="5969635" cy="361632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65430" indent="-252729">
              <a:lnSpc>
                <a:spcPct val="100000"/>
              </a:lnSpc>
              <a:spcBef>
                <a:spcPts val="530"/>
              </a:spcBef>
              <a:buAutoNum type="arabicPeriod" startAt="2"/>
              <a:tabLst>
                <a:tab pos="265430" algn="l"/>
              </a:tabLst>
            </a:pPr>
            <a:r>
              <a:rPr sz="1800" spc="-10" dirty="0">
                <a:solidFill>
                  <a:srgbClr val="476012"/>
                </a:solidFill>
                <a:latin typeface="Verdana"/>
                <a:cs typeface="Verdana"/>
              </a:rPr>
              <a:t>Findings</a:t>
            </a:r>
            <a:endParaRPr sz="1800" dirty="0">
              <a:latin typeface="Verdana"/>
              <a:cs typeface="Verdana"/>
            </a:endParaRPr>
          </a:p>
          <a:p>
            <a:pPr marL="12700" marR="5080" algn="just">
              <a:lnSpc>
                <a:spcPct val="110300"/>
              </a:lnSpc>
              <a:spcBef>
                <a:spcPts val="114"/>
              </a:spcBef>
            </a:pPr>
            <a:r>
              <a:rPr sz="1000" spc="-204" dirty="0">
                <a:latin typeface="Verdana"/>
                <a:cs typeface="Verdana"/>
              </a:rPr>
              <a:t>In</a:t>
            </a:r>
            <a:r>
              <a:rPr sz="1000" spc="114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effort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to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determine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performance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comparison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between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before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after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retrofit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the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AC, </a:t>
            </a:r>
            <a:r>
              <a:rPr sz="1000" dirty="0">
                <a:latin typeface="Verdana"/>
                <a:cs typeface="Verdana"/>
              </a:rPr>
              <a:t>there</a:t>
            </a:r>
            <a:r>
              <a:rPr sz="1000" spc="8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are</a:t>
            </a:r>
            <a:r>
              <a:rPr sz="1000" spc="8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2</a:t>
            </a:r>
            <a:r>
              <a:rPr sz="1000" spc="8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parameters</a:t>
            </a:r>
            <a:r>
              <a:rPr sz="1000" spc="8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that</a:t>
            </a:r>
            <a:r>
              <a:rPr sz="1000" spc="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being</a:t>
            </a:r>
            <a:r>
              <a:rPr sz="1000" spc="10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used:</a:t>
            </a:r>
            <a:r>
              <a:rPr sz="1000" spc="7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8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power</a:t>
            </a:r>
            <a:r>
              <a:rPr sz="1000" spc="8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demand</a:t>
            </a:r>
            <a:r>
              <a:rPr sz="1000" spc="9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(kW)</a:t>
            </a:r>
            <a:r>
              <a:rPr sz="1000" spc="8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8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8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supply-</a:t>
            </a:r>
            <a:r>
              <a:rPr sz="1000" spc="-25" dirty="0">
                <a:latin typeface="Verdana"/>
                <a:cs typeface="Verdana"/>
              </a:rPr>
              <a:t>return</a:t>
            </a:r>
            <a:r>
              <a:rPr sz="1000" spc="8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air </a:t>
            </a:r>
            <a:r>
              <a:rPr sz="1000" spc="-30" dirty="0">
                <a:latin typeface="Verdana"/>
                <a:cs typeface="Verdana"/>
              </a:rPr>
              <a:t>temperature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difference</a:t>
            </a:r>
            <a:r>
              <a:rPr sz="1000" spc="-75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(</a:t>
            </a:r>
            <a:r>
              <a:rPr sz="1000" spc="-85" dirty="0">
                <a:latin typeface="Cambria Math"/>
                <a:cs typeface="Cambria Math"/>
              </a:rPr>
              <a:t>∆𝑇</a:t>
            </a:r>
            <a:r>
              <a:rPr sz="1000" spc="-85" dirty="0">
                <a:latin typeface="Verdana"/>
                <a:cs typeface="Verdana"/>
              </a:rPr>
              <a:t>).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The</a:t>
            </a:r>
            <a:r>
              <a:rPr sz="1000" spc="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power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demand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profile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of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the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40" dirty="0">
                <a:latin typeface="Verdana"/>
                <a:cs typeface="Verdana"/>
              </a:rPr>
              <a:t>AC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will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indicate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the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efficiency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level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1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hydrocarbon</a:t>
            </a:r>
            <a:r>
              <a:rPr sz="1000" spc="1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retrofit</a:t>
            </a:r>
            <a:r>
              <a:rPr sz="1000" spc="16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savings.</a:t>
            </a:r>
            <a:r>
              <a:rPr sz="1000" spc="1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While</a:t>
            </a:r>
            <a:r>
              <a:rPr sz="1000" spc="75" dirty="0">
                <a:latin typeface="Verdana"/>
                <a:cs typeface="Verdana"/>
              </a:rPr>
              <a:t> </a:t>
            </a:r>
            <a:r>
              <a:rPr sz="1000" dirty="0">
                <a:latin typeface="Cambria Math"/>
                <a:cs typeface="Cambria Math"/>
              </a:rPr>
              <a:t>∆𝑇</a:t>
            </a:r>
            <a:r>
              <a:rPr sz="1000" spc="204" dirty="0">
                <a:latin typeface="Cambria Math"/>
                <a:cs typeface="Cambria Math"/>
              </a:rPr>
              <a:t> </a:t>
            </a:r>
            <a:r>
              <a:rPr sz="1000" dirty="0">
                <a:latin typeface="Verdana"/>
                <a:cs typeface="Verdana"/>
              </a:rPr>
              <a:t>is</a:t>
            </a:r>
            <a:r>
              <a:rPr sz="1000" spc="1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indicating</a:t>
            </a:r>
            <a:r>
              <a:rPr sz="1000" spc="1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15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performance</a:t>
            </a:r>
            <a:r>
              <a:rPr sz="1000" spc="1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15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165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1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cooling capacity.</a:t>
            </a:r>
            <a:endParaRPr sz="1000" dirty="0">
              <a:latin typeface="Verdana"/>
              <a:cs typeface="Verdana"/>
            </a:endParaRPr>
          </a:p>
          <a:p>
            <a:pPr marL="12700" marR="6985" algn="just">
              <a:lnSpc>
                <a:spcPct val="110500"/>
              </a:lnSpc>
              <a:spcBef>
                <a:spcPts val="800"/>
              </a:spcBef>
            </a:pPr>
            <a:r>
              <a:rPr sz="1000" spc="-105" dirty="0">
                <a:latin typeface="Verdana"/>
                <a:cs typeface="Verdana"/>
              </a:rPr>
              <a:t>The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proper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retrofitting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105" dirty="0">
                <a:latin typeface="Verdana"/>
                <a:cs typeface="Verdana"/>
              </a:rPr>
              <a:t>must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result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on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reduction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of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power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demand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while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maintaining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the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similar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40" dirty="0">
                <a:latin typeface="Verdana"/>
                <a:cs typeface="Verdana"/>
              </a:rPr>
              <a:t>AC </a:t>
            </a:r>
            <a:r>
              <a:rPr sz="1000" dirty="0">
                <a:latin typeface="Verdana"/>
                <a:cs typeface="Verdana"/>
              </a:rPr>
              <a:t>cooling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capacity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performance,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which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180" dirty="0">
                <a:latin typeface="Verdana"/>
                <a:cs typeface="Verdana"/>
              </a:rPr>
              <a:t>is</a:t>
            </a:r>
            <a:r>
              <a:rPr sz="1000" spc="9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represented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by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Cambria Math"/>
                <a:cs typeface="Cambria Math"/>
              </a:rPr>
              <a:t>∆𝑇</a:t>
            </a:r>
            <a:r>
              <a:rPr sz="1000" spc="105" dirty="0">
                <a:latin typeface="Cambria Math"/>
                <a:cs typeface="Cambria Math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after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retrofit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has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to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remain </a:t>
            </a:r>
            <a:r>
              <a:rPr sz="1000" spc="-45" dirty="0">
                <a:latin typeface="Verdana"/>
                <a:cs typeface="Verdana"/>
              </a:rPr>
              <a:t>relatively </a:t>
            </a:r>
            <a:r>
              <a:rPr sz="1000" spc="-75" dirty="0">
                <a:latin typeface="Verdana"/>
                <a:cs typeface="Verdana"/>
              </a:rPr>
              <a:t>similar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previous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condition.</a:t>
            </a:r>
            <a:endParaRPr sz="1000" dirty="0">
              <a:latin typeface="Verdana"/>
              <a:cs typeface="Verdana"/>
            </a:endParaRPr>
          </a:p>
          <a:p>
            <a:pPr marL="404495" lvl="1" indent="-393700">
              <a:lnSpc>
                <a:spcPct val="100000"/>
              </a:lnSpc>
              <a:spcBef>
                <a:spcPts val="919"/>
              </a:spcBef>
              <a:buSzPct val="93750"/>
              <a:buAutoNum type="arabicPeriod"/>
              <a:tabLst>
                <a:tab pos="404495" algn="l"/>
              </a:tabLst>
            </a:pPr>
            <a:r>
              <a:rPr sz="1600" spc="-45" dirty="0">
                <a:solidFill>
                  <a:srgbClr val="6B911C"/>
                </a:solidFill>
                <a:latin typeface="Verdana"/>
                <a:cs typeface="Verdana"/>
              </a:rPr>
              <a:t>Engineering</a:t>
            </a:r>
            <a:r>
              <a:rPr sz="1600" spc="-75" dirty="0">
                <a:solidFill>
                  <a:srgbClr val="6B911C"/>
                </a:solidFill>
                <a:latin typeface="Verdana"/>
                <a:cs typeface="Verdana"/>
              </a:rPr>
              <a:t> </a:t>
            </a:r>
            <a:r>
              <a:rPr sz="1600" spc="-50" dirty="0">
                <a:solidFill>
                  <a:srgbClr val="6B911C"/>
                </a:solidFill>
                <a:latin typeface="Verdana"/>
                <a:cs typeface="Verdana"/>
              </a:rPr>
              <a:t>room</a:t>
            </a:r>
            <a:r>
              <a:rPr sz="1600" spc="-65" dirty="0">
                <a:solidFill>
                  <a:srgbClr val="6B911C"/>
                </a:solidFill>
                <a:latin typeface="Verdana"/>
                <a:cs typeface="Verdana"/>
              </a:rPr>
              <a:t> </a:t>
            </a:r>
            <a:r>
              <a:rPr sz="1600" spc="120" dirty="0">
                <a:solidFill>
                  <a:srgbClr val="6B911C"/>
                </a:solidFill>
                <a:latin typeface="Verdana"/>
                <a:cs typeface="Verdana"/>
              </a:rPr>
              <a:t>AC</a:t>
            </a:r>
            <a:endParaRPr sz="16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40"/>
              </a:spcBef>
            </a:pPr>
            <a:r>
              <a:rPr sz="1000" spc="-25" dirty="0">
                <a:latin typeface="Verdana"/>
                <a:cs typeface="Verdana"/>
              </a:rPr>
              <a:t>Figure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2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below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shows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 electrical power demand as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well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as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evaporator </a:t>
            </a:r>
            <a:r>
              <a:rPr sz="1000" spc="-30" dirty="0">
                <a:latin typeface="Verdana"/>
                <a:cs typeface="Verdana"/>
              </a:rPr>
              <a:t>unit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supply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and</a:t>
            </a:r>
            <a:endParaRPr sz="10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30"/>
              </a:spcBef>
            </a:pPr>
            <a:r>
              <a:rPr sz="1000" spc="-60" dirty="0">
                <a:latin typeface="Verdana"/>
                <a:cs typeface="Verdana"/>
              </a:rPr>
              <a:t>return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temperature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Engineering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room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during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logging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period.</a:t>
            </a:r>
            <a:endParaRPr sz="1000" dirty="0">
              <a:latin typeface="Verdana"/>
              <a:cs typeface="Verdana"/>
            </a:endParaRPr>
          </a:p>
          <a:p>
            <a:pPr marL="2213610" marR="837565" indent="-1369060">
              <a:lnSpc>
                <a:spcPct val="104800"/>
              </a:lnSpc>
              <a:spcBef>
                <a:spcPts val="844"/>
              </a:spcBef>
            </a:pP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Logged</a:t>
            </a:r>
            <a:r>
              <a:rPr sz="105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Power</a:t>
            </a:r>
            <a:r>
              <a:rPr sz="1050" spc="1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-10" dirty="0">
                <a:solidFill>
                  <a:srgbClr val="585858"/>
                </a:solidFill>
                <a:latin typeface="Verdana"/>
                <a:cs typeface="Verdana"/>
              </a:rPr>
              <a:t>Consumptions</a:t>
            </a: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55" dirty="0">
                <a:solidFill>
                  <a:srgbClr val="585858"/>
                </a:solidFill>
                <a:latin typeface="Verdana"/>
                <a:cs typeface="Verdana"/>
              </a:rPr>
              <a:t>and</a:t>
            </a: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-40" dirty="0">
                <a:solidFill>
                  <a:srgbClr val="585858"/>
                </a:solidFill>
                <a:latin typeface="Verdana"/>
                <a:cs typeface="Verdana"/>
              </a:rPr>
              <a:t>Supply-Return</a:t>
            </a:r>
            <a:r>
              <a:rPr sz="105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-20" dirty="0">
                <a:solidFill>
                  <a:srgbClr val="585858"/>
                </a:solidFill>
                <a:latin typeface="Verdana"/>
                <a:cs typeface="Verdana"/>
              </a:rPr>
              <a:t>Temperature</a:t>
            </a:r>
            <a:r>
              <a:rPr sz="1050" spc="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-25" dirty="0">
                <a:solidFill>
                  <a:srgbClr val="585858"/>
                </a:solidFill>
                <a:latin typeface="Verdana"/>
                <a:cs typeface="Verdana"/>
              </a:rPr>
              <a:t>of </a:t>
            </a:r>
            <a:r>
              <a:rPr sz="1050" spc="-10" dirty="0">
                <a:solidFill>
                  <a:srgbClr val="585858"/>
                </a:solidFill>
                <a:latin typeface="Verdana"/>
                <a:cs typeface="Verdana"/>
              </a:rPr>
              <a:t>Engineering</a:t>
            </a:r>
            <a:r>
              <a:rPr sz="1050" spc="-4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-35" dirty="0">
                <a:solidFill>
                  <a:srgbClr val="585858"/>
                </a:solidFill>
                <a:latin typeface="Verdana"/>
                <a:cs typeface="Verdana"/>
              </a:rPr>
              <a:t>Room's</a:t>
            </a:r>
            <a:r>
              <a:rPr sz="1050" spc="-8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80" dirty="0">
                <a:solidFill>
                  <a:srgbClr val="585858"/>
                </a:solidFill>
                <a:latin typeface="Verdana"/>
                <a:cs typeface="Verdana"/>
              </a:rPr>
              <a:t>AC</a:t>
            </a:r>
            <a:endParaRPr sz="1050" dirty="0">
              <a:latin typeface="Verdana"/>
              <a:cs typeface="Verdana"/>
            </a:endParaRPr>
          </a:p>
          <a:p>
            <a:pPr marL="444500">
              <a:lnSpc>
                <a:spcPct val="100000"/>
              </a:lnSpc>
              <a:spcBef>
                <a:spcPts val="670"/>
              </a:spcBef>
              <a:tabLst>
                <a:tab pos="5398135" algn="l"/>
              </a:tabLst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4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32.0</a:t>
            </a:r>
            <a:endParaRPr sz="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900" dirty="0">
              <a:latin typeface="Verdana"/>
              <a:cs typeface="Verdana"/>
            </a:endParaRPr>
          </a:p>
          <a:p>
            <a:pPr marL="349250">
              <a:lnSpc>
                <a:spcPct val="100000"/>
              </a:lnSpc>
              <a:tabLst>
                <a:tab pos="5398135" algn="l"/>
              </a:tabLst>
            </a:pPr>
            <a:r>
              <a:rPr sz="900" spc="-25" dirty="0">
                <a:solidFill>
                  <a:srgbClr val="585858"/>
                </a:solidFill>
                <a:latin typeface="Verdana"/>
                <a:cs typeface="Verdana"/>
              </a:rPr>
              <a:t>3.5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28.0</a:t>
            </a:r>
            <a:endParaRPr sz="900" dirty="0">
              <a:latin typeface="Verdana"/>
              <a:cs typeface="Verdana"/>
            </a:endParaRPr>
          </a:p>
          <a:p>
            <a:pPr marL="4309110">
              <a:lnSpc>
                <a:spcPct val="100000"/>
              </a:lnSpc>
              <a:spcBef>
                <a:spcPts val="210"/>
              </a:spcBef>
            </a:pPr>
            <a:r>
              <a:rPr sz="800" spc="-20" dirty="0">
                <a:solidFill>
                  <a:srgbClr val="404040"/>
                </a:solidFill>
                <a:latin typeface="Verdana"/>
                <a:cs typeface="Verdana"/>
              </a:rPr>
              <a:t>28.5</a:t>
            </a:r>
            <a:endParaRPr sz="800" dirty="0">
              <a:latin typeface="Verdana"/>
              <a:cs typeface="Verdana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1473961" y="8105965"/>
            <a:ext cx="3608070" cy="60325"/>
            <a:chOff x="1473961" y="8105965"/>
            <a:chExt cx="3608070" cy="60325"/>
          </a:xfrm>
        </p:grpSpPr>
        <p:sp>
          <p:nvSpPr>
            <p:cNvPr id="87" name="object 87"/>
            <p:cNvSpPr/>
            <p:nvPr/>
          </p:nvSpPr>
          <p:spPr>
            <a:xfrm>
              <a:off x="1486661" y="8136890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254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119373" y="8136890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1905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252216" y="811072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46" y="0"/>
                  </a:moveTo>
                  <a:lnTo>
                    <a:pt x="15376" y="1982"/>
                  </a:lnTo>
                  <a:lnTo>
                    <a:pt x="7381" y="7381"/>
                  </a:lnTo>
                  <a:lnTo>
                    <a:pt x="1982" y="15376"/>
                  </a:lnTo>
                  <a:lnTo>
                    <a:pt x="0" y="25146"/>
                  </a:lnTo>
                  <a:lnTo>
                    <a:pt x="1982" y="34915"/>
                  </a:lnTo>
                  <a:lnTo>
                    <a:pt x="7381" y="42910"/>
                  </a:lnTo>
                  <a:lnTo>
                    <a:pt x="15376" y="48309"/>
                  </a:lnTo>
                  <a:lnTo>
                    <a:pt x="25146" y="50292"/>
                  </a:lnTo>
                  <a:lnTo>
                    <a:pt x="34915" y="48309"/>
                  </a:lnTo>
                  <a:lnTo>
                    <a:pt x="42910" y="42910"/>
                  </a:lnTo>
                  <a:lnTo>
                    <a:pt x="48309" y="34915"/>
                  </a:lnTo>
                  <a:lnTo>
                    <a:pt x="50292" y="25146"/>
                  </a:lnTo>
                  <a:lnTo>
                    <a:pt x="48309" y="15376"/>
                  </a:lnTo>
                  <a:lnTo>
                    <a:pt x="42910" y="7381"/>
                  </a:lnTo>
                  <a:lnTo>
                    <a:pt x="34915" y="1982"/>
                  </a:lnTo>
                  <a:lnTo>
                    <a:pt x="2514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252216" y="811072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2" y="25146"/>
                  </a:moveTo>
                  <a:lnTo>
                    <a:pt x="48309" y="34915"/>
                  </a:lnTo>
                  <a:lnTo>
                    <a:pt x="42910" y="42910"/>
                  </a:lnTo>
                  <a:lnTo>
                    <a:pt x="34915" y="48309"/>
                  </a:lnTo>
                  <a:lnTo>
                    <a:pt x="25146" y="50292"/>
                  </a:lnTo>
                  <a:lnTo>
                    <a:pt x="15376" y="48309"/>
                  </a:lnTo>
                  <a:lnTo>
                    <a:pt x="7381" y="42910"/>
                  </a:lnTo>
                  <a:lnTo>
                    <a:pt x="1982" y="34915"/>
                  </a:lnTo>
                  <a:lnTo>
                    <a:pt x="0" y="25146"/>
                  </a:lnTo>
                  <a:lnTo>
                    <a:pt x="1982" y="15376"/>
                  </a:lnTo>
                  <a:lnTo>
                    <a:pt x="7381" y="7381"/>
                  </a:lnTo>
                  <a:lnTo>
                    <a:pt x="15376" y="1982"/>
                  </a:lnTo>
                  <a:lnTo>
                    <a:pt x="25146" y="0"/>
                  </a:lnTo>
                  <a:lnTo>
                    <a:pt x="34915" y="1982"/>
                  </a:lnTo>
                  <a:lnTo>
                    <a:pt x="42910" y="7381"/>
                  </a:lnTo>
                  <a:lnTo>
                    <a:pt x="48309" y="15376"/>
                  </a:lnTo>
                  <a:lnTo>
                    <a:pt x="50292" y="25146"/>
                  </a:lnTo>
                  <a:close/>
                </a:path>
              </a:pathLst>
            </a:custGeom>
            <a:ln w="9525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752085" y="8136890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190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885944" y="811072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45" y="0"/>
                  </a:moveTo>
                  <a:lnTo>
                    <a:pt x="15376" y="1982"/>
                  </a:lnTo>
                  <a:lnTo>
                    <a:pt x="7381" y="7381"/>
                  </a:lnTo>
                  <a:lnTo>
                    <a:pt x="1982" y="15376"/>
                  </a:lnTo>
                  <a:lnTo>
                    <a:pt x="0" y="25146"/>
                  </a:lnTo>
                  <a:lnTo>
                    <a:pt x="1982" y="34915"/>
                  </a:lnTo>
                  <a:lnTo>
                    <a:pt x="7381" y="42910"/>
                  </a:lnTo>
                  <a:lnTo>
                    <a:pt x="15376" y="48309"/>
                  </a:lnTo>
                  <a:lnTo>
                    <a:pt x="25145" y="50292"/>
                  </a:lnTo>
                  <a:lnTo>
                    <a:pt x="34915" y="48309"/>
                  </a:lnTo>
                  <a:lnTo>
                    <a:pt x="42910" y="42910"/>
                  </a:lnTo>
                  <a:lnTo>
                    <a:pt x="48309" y="34915"/>
                  </a:lnTo>
                  <a:lnTo>
                    <a:pt x="50291" y="25146"/>
                  </a:lnTo>
                  <a:lnTo>
                    <a:pt x="48309" y="15376"/>
                  </a:lnTo>
                  <a:lnTo>
                    <a:pt x="42910" y="7381"/>
                  </a:lnTo>
                  <a:lnTo>
                    <a:pt x="34915" y="1982"/>
                  </a:lnTo>
                  <a:lnTo>
                    <a:pt x="25145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885944" y="811072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5146"/>
                  </a:moveTo>
                  <a:lnTo>
                    <a:pt x="48309" y="34915"/>
                  </a:lnTo>
                  <a:lnTo>
                    <a:pt x="42910" y="42910"/>
                  </a:lnTo>
                  <a:lnTo>
                    <a:pt x="34915" y="48309"/>
                  </a:lnTo>
                  <a:lnTo>
                    <a:pt x="25145" y="50292"/>
                  </a:lnTo>
                  <a:lnTo>
                    <a:pt x="15376" y="48309"/>
                  </a:lnTo>
                  <a:lnTo>
                    <a:pt x="7381" y="42910"/>
                  </a:lnTo>
                  <a:lnTo>
                    <a:pt x="1982" y="34915"/>
                  </a:lnTo>
                  <a:lnTo>
                    <a:pt x="0" y="25146"/>
                  </a:lnTo>
                  <a:lnTo>
                    <a:pt x="1982" y="15376"/>
                  </a:lnTo>
                  <a:lnTo>
                    <a:pt x="7381" y="7381"/>
                  </a:lnTo>
                  <a:lnTo>
                    <a:pt x="15376" y="1982"/>
                  </a:lnTo>
                  <a:lnTo>
                    <a:pt x="25145" y="0"/>
                  </a:lnTo>
                  <a:lnTo>
                    <a:pt x="34915" y="1982"/>
                  </a:lnTo>
                  <a:lnTo>
                    <a:pt x="42910" y="7381"/>
                  </a:lnTo>
                  <a:lnTo>
                    <a:pt x="48309" y="15376"/>
                  </a:lnTo>
                  <a:lnTo>
                    <a:pt x="50291" y="25146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/>
          <p:nvPr/>
        </p:nvSpPr>
        <p:spPr>
          <a:xfrm>
            <a:off x="4914265" y="7805673"/>
            <a:ext cx="989330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84835" algn="l"/>
              </a:tabLst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1:30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1:45</a:t>
            </a:r>
            <a:endParaRPr sz="900">
              <a:latin typeface="Verdana"/>
              <a:cs typeface="Verdana"/>
            </a:endParaRPr>
          </a:p>
          <a:p>
            <a:pPr marL="193675">
              <a:lnSpc>
                <a:spcPct val="100000"/>
              </a:lnSpc>
              <a:spcBef>
                <a:spcPts val="900"/>
              </a:spcBef>
            </a:pPr>
            <a:r>
              <a:rPr sz="800" spc="-45" dirty="0">
                <a:solidFill>
                  <a:srgbClr val="585858"/>
                </a:solidFill>
                <a:latin typeface="Verdana"/>
                <a:cs typeface="Verdana"/>
              </a:rPr>
              <a:t>Supply</a:t>
            </a:r>
            <a:r>
              <a:rPr sz="800" spc="-3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585858"/>
                </a:solidFill>
                <a:latin typeface="Verdana"/>
                <a:cs typeface="Verdana"/>
              </a:rPr>
              <a:t>Air</a:t>
            </a:r>
            <a:r>
              <a:rPr sz="800" spc="-3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Temp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486661" y="8332978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8100">
            <a:solidFill>
              <a:srgbClr val="4471C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842261" y="7805673"/>
            <a:ext cx="1244600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00"/>
              </a:spcBef>
              <a:tabLst>
                <a:tab pos="731520" algn="l"/>
              </a:tabLst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0:15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0:30</a:t>
            </a:r>
            <a:endParaRPr sz="900">
              <a:latin typeface="Verdana"/>
              <a:cs typeface="Verdana"/>
            </a:endParaRPr>
          </a:p>
          <a:p>
            <a:pPr marR="5080">
              <a:lnSpc>
                <a:spcPct val="160700"/>
              </a:lnSpc>
              <a:spcBef>
                <a:spcPts val="320"/>
              </a:spcBef>
            </a:pPr>
            <a:r>
              <a:rPr sz="800" spc="-10" dirty="0">
                <a:solidFill>
                  <a:srgbClr val="585858"/>
                </a:solidFill>
                <a:latin typeface="Verdana"/>
                <a:cs typeface="Verdana"/>
              </a:rPr>
              <a:t>Power</a:t>
            </a:r>
            <a:r>
              <a:rPr sz="800" spc="-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585858"/>
                </a:solidFill>
                <a:latin typeface="Verdana"/>
                <a:cs typeface="Verdana"/>
              </a:rPr>
              <a:t>Demand</a:t>
            </a:r>
            <a:r>
              <a:rPr sz="800" spc="50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85858"/>
                </a:solidFill>
                <a:latin typeface="Verdana"/>
                <a:cs typeface="Verdana"/>
              </a:rPr>
              <a:t>Average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585858"/>
                </a:solidFill>
                <a:latin typeface="Verdana"/>
                <a:cs typeface="Verdana"/>
              </a:rPr>
              <a:t>Return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585858"/>
                </a:solidFill>
                <a:latin typeface="Verdana"/>
                <a:cs typeface="Verdana"/>
              </a:rPr>
              <a:t>Air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585858"/>
                </a:solidFill>
                <a:latin typeface="Verdana"/>
                <a:cs typeface="Verdana"/>
              </a:rPr>
              <a:t>Temp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119373" y="8332978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475354" y="7805673"/>
            <a:ext cx="798830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115" algn="ctr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1:00</a:t>
            </a:r>
            <a:endParaRPr sz="900">
              <a:latin typeface="Verdana"/>
              <a:cs typeface="Verdana"/>
            </a:endParaRPr>
          </a:p>
          <a:p>
            <a:pPr marR="5080" indent="-13335" algn="ctr">
              <a:lnSpc>
                <a:spcPct val="160700"/>
              </a:lnSpc>
              <a:spcBef>
                <a:spcPts val="320"/>
              </a:spcBef>
            </a:pPr>
            <a:r>
              <a:rPr sz="800" spc="-45" dirty="0">
                <a:solidFill>
                  <a:srgbClr val="585858"/>
                </a:solidFill>
                <a:latin typeface="Verdana"/>
                <a:cs typeface="Verdana"/>
              </a:rPr>
              <a:t>Return </a:t>
            </a:r>
            <a:r>
              <a:rPr sz="800" spc="-50" dirty="0">
                <a:solidFill>
                  <a:srgbClr val="585858"/>
                </a:solidFill>
                <a:latin typeface="Verdana"/>
                <a:cs typeface="Verdana"/>
              </a:rPr>
              <a:t>Air</a:t>
            </a:r>
            <a:r>
              <a:rPr sz="800" spc="-4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Temp </a:t>
            </a:r>
            <a:r>
              <a:rPr sz="800" dirty="0">
                <a:solidFill>
                  <a:srgbClr val="585858"/>
                </a:solidFill>
                <a:latin typeface="Verdana"/>
                <a:cs typeface="Verdana"/>
              </a:rPr>
              <a:t>Average</a:t>
            </a:r>
            <a:r>
              <a:rPr sz="800" spc="2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40" dirty="0">
                <a:solidFill>
                  <a:srgbClr val="585858"/>
                </a:solidFill>
                <a:latin typeface="Verdana"/>
                <a:cs typeface="Verdana"/>
              </a:rPr>
              <a:t>Supply</a:t>
            </a:r>
            <a:endParaRPr sz="800">
              <a:latin typeface="Verdana"/>
              <a:cs typeface="Verdana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909637" y="4762182"/>
            <a:ext cx="5953125" cy="3730625"/>
            <a:chOff x="909637" y="4762182"/>
            <a:chExt cx="5953125" cy="3730625"/>
          </a:xfrm>
        </p:grpSpPr>
        <p:sp>
          <p:nvSpPr>
            <p:cNvPr id="100" name="object 100"/>
            <p:cNvSpPr/>
            <p:nvPr/>
          </p:nvSpPr>
          <p:spPr>
            <a:xfrm>
              <a:off x="914400" y="4766945"/>
              <a:ext cx="5943600" cy="3721100"/>
            </a:xfrm>
            <a:custGeom>
              <a:avLst/>
              <a:gdLst/>
              <a:ahLst/>
              <a:cxnLst/>
              <a:rect l="l" t="t" r="r" b="b"/>
              <a:pathLst>
                <a:path w="5943600" h="3721100">
                  <a:moveTo>
                    <a:pt x="0" y="3721100"/>
                  </a:moveTo>
                  <a:lnTo>
                    <a:pt x="5943600" y="3721100"/>
                  </a:lnTo>
                  <a:lnTo>
                    <a:pt x="5943600" y="0"/>
                  </a:lnTo>
                  <a:lnTo>
                    <a:pt x="0" y="0"/>
                  </a:lnTo>
                  <a:lnTo>
                    <a:pt x="0" y="37211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024380" y="5801360"/>
              <a:ext cx="116205" cy="811530"/>
            </a:xfrm>
            <a:custGeom>
              <a:avLst/>
              <a:gdLst/>
              <a:ahLst/>
              <a:cxnLst/>
              <a:rect l="l" t="t" r="r" b="b"/>
              <a:pathLst>
                <a:path w="116205" h="811529">
                  <a:moveTo>
                    <a:pt x="116205" y="0"/>
                  </a:moveTo>
                  <a:lnTo>
                    <a:pt x="93561" y="758"/>
                  </a:lnTo>
                  <a:lnTo>
                    <a:pt x="75072" y="2825"/>
                  </a:lnTo>
                  <a:lnTo>
                    <a:pt x="62609" y="5893"/>
                  </a:lnTo>
                  <a:lnTo>
                    <a:pt x="58038" y="9651"/>
                  </a:lnTo>
                  <a:lnTo>
                    <a:pt x="58038" y="396113"/>
                  </a:lnTo>
                  <a:lnTo>
                    <a:pt x="53488" y="399871"/>
                  </a:lnTo>
                  <a:lnTo>
                    <a:pt x="41068" y="402939"/>
                  </a:lnTo>
                  <a:lnTo>
                    <a:pt x="22623" y="405006"/>
                  </a:lnTo>
                  <a:lnTo>
                    <a:pt x="0" y="405764"/>
                  </a:lnTo>
                  <a:lnTo>
                    <a:pt x="22623" y="406523"/>
                  </a:lnTo>
                  <a:lnTo>
                    <a:pt x="41068" y="408590"/>
                  </a:lnTo>
                  <a:lnTo>
                    <a:pt x="53488" y="411658"/>
                  </a:lnTo>
                  <a:lnTo>
                    <a:pt x="58038" y="415416"/>
                  </a:lnTo>
                  <a:lnTo>
                    <a:pt x="58038" y="801877"/>
                  </a:lnTo>
                  <a:lnTo>
                    <a:pt x="62609" y="805636"/>
                  </a:lnTo>
                  <a:lnTo>
                    <a:pt x="75072" y="808704"/>
                  </a:lnTo>
                  <a:lnTo>
                    <a:pt x="93561" y="810771"/>
                  </a:lnTo>
                  <a:lnTo>
                    <a:pt x="116205" y="81152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1226108" y="6036945"/>
            <a:ext cx="800735" cy="290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704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Cambria Math"/>
                <a:cs typeface="Cambria Math"/>
              </a:rPr>
              <a:t>∆𝑇</a:t>
            </a:r>
            <a:r>
              <a:rPr sz="825" baseline="-15151" dirty="0">
                <a:latin typeface="Cambria Math"/>
                <a:cs typeface="Cambria Math"/>
              </a:rPr>
              <a:t>𝑖</a:t>
            </a:r>
            <a:r>
              <a:rPr sz="825" spc="112" baseline="-15151" dirty="0">
                <a:latin typeface="Cambria Math"/>
                <a:cs typeface="Cambria Math"/>
              </a:rPr>
              <a:t> </a:t>
            </a:r>
            <a:r>
              <a:rPr sz="800" spc="-60" dirty="0">
                <a:latin typeface="Cambria Math"/>
                <a:cs typeface="Cambria Math"/>
              </a:rPr>
              <a:t>=</a:t>
            </a:r>
            <a:endParaRPr sz="800">
              <a:latin typeface="Cambria Math"/>
              <a:cs typeface="Cambria Math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  <a:tabLst>
                <a:tab pos="447040" algn="l"/>
              </a:tabLst>
            </a:pPr>
            <a:r>
              <a:rPr sz="900" spc="-25" dirty="0">
                <a:solidFill>
                  <a:srgbClr val="585858"/>
                </a:solidFill>
                <a:latin typeface="Verdana"/>
                <a:cs typeface="Verdana"/>
              </a:rPr>
              <a:t>2.5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1200" spc="-15" baseline="3472" dirty="0">
                <a:latin typeface="Cambria Math"/>
                <a:cs typeface="Cambria Math"/>
              </a:rPr>
              <a:t>10.8</a:t>
            </a:r>
            <a:r>
              <a:rPr sz="750" spc="-15" baseline="27777" dirty="0">
                <a:latin typeface="Verdana"/>
                <a:cs typeface="Verdana"/>
              </a:rPr>
              <a:t>o</a:t>
            </a:r>
            <a:r>
              <a:rPr sz="1200" spc="-15" baseline="3472" dirty="0">
                <a:latin typeface="Verdana"/>
                <a:cs typeface="Verdana"/>
              </a:rPr>
              <a:t>C</a:t>
            </a:r>
            <a:endParaRPr sz="1200" baseline="3472">
              <a:latin typeface="Verdana"/>
              <a:cs typeface="Verdana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733415" y="5687059"/>
            <a:ext cx="116205" cy="811530"/>
          </a:xfrm>
          <a:custGeom>
            <a:avLst/>
            <a:gdLst/>
            <a:ahLst/>
            <a:cxnLst/>
            <a:rect l="l" t="t" r="r" b="b"/>
            <a:pathLst>
              <a:path w="116204" h="811529">
                <a:moveTo>
                  <a:pt x="0" y="0"/>
                </a:moveTo>
                <a:lnTo>
                  <a:pt x="22623" y="758"/>
                </a:lnTo>
                <a:lnTo>
                  <a:pt x="41068" y="2825"/>
                </a:lnTo>
                <a:lnTo>
                  <a:pt x="53488" y="5893"/>
                </a:lnTo>
                <a:lnTo>
                  <a:pt x="58038" y="9651"/>
                </a:lnTo>
                <a:lnTo>
                  <a:pt x="58038" y="396113"/>
                </a:lnTo>
                <a:lnTo>
                  <a:pt x="62609" y="399871"/>
                </a:lnTo>
                <a:lnTo>
                  <a:pt x="75072" y="402939"/>
                </a:lnTo>
                <a:lnTo>
                  <a:pt x="93561" y="405006"/>
                </a:lnTo>
                <a:lnTo>
                  <a:pt x="116205" y="405764"/>
                </a:lnTo>
                <a:lnTo>
                  <a:pt x="93561" y="406523"/>
                </a:lnTo>
                <a:lnTo>
                  <a:pt x="75072" y="408590"/>
                </a:lnTo>
                <a:lnTo>
                  <a:pt x="62609" y="411658"/>
                </a:lnTo>
                <a:lnTo>
                  <a:pt x="58038" y="415416"/>
                </a:lnTo>
                <a:lnTo>
                  <a:pt x="58038" y="801877"/>
                </a:lnTo>
                <a:lnTo>
                  <a:pt x="53488" y="805636"/>
                </a:lnTo>
                <a:lnTo>
                  <a:pt x="41068" y="808704"/>
                </a:lnTo>
                <a:lnTo>
                  <a:pt x="22623" y="810771"/>
                </a:lnTo>
                <a:lnTo>
                  <a:pt x="0" y="8115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5870702" y="5926302"/>
            <a:ext cx="378460" cy="318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30480">
              <a:lnSpc>
                <a:spcPct val="120000"/>
              </a:lnSpc>
              <a:spcBef>
                <a:spcPts val="100"/>
              </a:spcBef>
            </a:pPr>
            <a:r>
              <a:rPr sz="800" spc="-10" dirty="0">
                <a:latin typeface="Cambria Math"/>
                <a:cs typeface="Cambria Math"/>
              </a:rPr>
              <a:t>∆𝑇</a:t>
            </a:r>
            <a:r>
              <a:rPr sz="825" spc="-15" baseline="-15151" dirty="0">
                <a:latin typeface="Cambria Math"/>
                <a:cs typeface="Cambria Math"/>
              </a:rPr>
              <a:t>𝑓</a:t>
            </a:r>
            <a:r>
              <a:rPr sz="825" spc="89" baseline="-15151" dirty="0">
                <a:latin typeface="Cambria Math"/>
                <a:cs typeface="Cambria Math"/>
              </a:rPr>
              <a:t> </a:t>
            </a:r>
            <a:r>
              <a:rPr sz="800" spc="-50" dirty="0">
                <a:latin typeface="Cambria Math"/>
                <a:cs typeface="Cambria Math"/>
              </a:rPr>
              <a:t>=</a:t>
            </a:r>
            <a:r>
              <a:rPr sz="800" spc="500" dirty="0">
                <a:latin typeface="Cambria Math"/>
                <a:cs typeface="Cambria Math"/>
              </a:rPr>
              <a:t> </a:t>
            </a:r>
            <a:r>
              <a:rPr sz="800" spc="-10" dirty="0">
                <a:latin typeface="Cambria Math"/>
                <a:cs typeface="Cambria Math"/>
              </a:rPr>
              <a:t>11.1</a:t>
            </a:r>
            <a:r>
              <a:rPr sz="750" spc="-15" baseline="22222" dirty="0">
                <a:latin typeface="Verdana"/>
                <a:cs typeface="Verdana"/>
              </a:rPr>
              <a:t>o</a:t>
            </a:r>
            <a:r>
              <a:rPr sz="800" spc="-10" dirty="0">
                <a:latin typeface="Verdana"/>
                <a:cs typeface="Verdana"/>
              </a:rPr>
              <a:t>C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r>
              <a:rPr spc="-50" dirty="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46024"/>
            <a:ext cx="7194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0" dirty="0">
                <a:latin typeface="Verdana"/>
                <a:cs typeface="Verdana"/>
              </a:rPr>
              <a:t>ENGAS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Trial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7034" y="446024"/>
            <a:ext cx="885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10" dirty="0">
                <a:latin typeface="Verdana"/>
                <a:cs typeface="Verdana"/>
              </a:rPr>
              <a:t>PT</a:t>
            </a:r>
            <a:r>
              <a:rPr sz="1000" spc="-7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Mantra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Bali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704" y="9128455"/>
            <a:ext cx="2675255" cy="6350"/>
          </a:xfrm>
          <a:custGeom>
            <a:avLst/>
            <a:gdLst/>
            <a:ahLst/>
            <a:cxnLst/>
            <a:rect l="l" t="t" r="r" b="b"/>
            <a:pathLst>
              <a:path w="2675254" h="6350">
                <a:moveTo>
                  <a:pt x="2674874" y="0"/>
                </a:moveTo>
                <a:lnTo>
                  <a:pt x="0" y="0"/>
                </a:lnTo>
                <a:lnTo>
                  <a:pt x="0" y="6095"/>
                </a:lnTo>
                <a:lnTo>
                  <a:pt x="2674874" y="6095"/>
                </a:lnTo>
                <a:lnTo>
                  <a:pt x="267487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84269" y="9128455"/>
            <a:ext cx="2675255" cy="6350"/>
          </a:xfrm>
          <a:custGeom>
            <a:avLst/>
            <a:gdLst/>
            <a:ahLst/>
            <a:cxnLst/>
            <a:rect l="l" t="t" r="r" b="b"/>
            <a:pathLst>
              <a:path w="2675254" h="6350">
                <a:moveTo>
                  <a:pt x="2674874" y="0"/>
                </a:moveTo>
                <a:lnTo>
                  <a:pt x="0" y="0"/>
                </a:lnTo>
                <a:lnTo>
                  <a:pt x="0" y="6095"/>
                </a:lnTo>
                <a:lnTo>
                  <a:pt x="2674874" y="6095"/>
                </a:lnTo>
                <a:lnTo>
                  <a:pt x="267487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51887" y="246769"/>
            <a:ext cx="681161" cy="80682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02004" y="7948421"/>
            <a:ext cx="5876925" cy="872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cap="small" spc="-85" dirty="0">
                <a:solidFill>
                  <a:srgbClr val="2C3B43"/>
                </a:solidFill>
                <a:latin typeface="Tahoma"/>
                <a:cs typeface="Tahoma"/>
              </a:rPr>
              <a:t>Figure</a:t>
            </a:r>
            <a:r>
              <a:rPr sz="1000" b="1" cap="small" spc="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70" dirty="0">
                <a:solidFill>
                  <a:srgbClr val="2C3B43"/>
                </a:solidFill>
                <a:latin typeface="Tahoma"/>
                <a:cs typeface="Tahoma"/>
              </a:rPr>
              <a:t>3.</a:t>
            </a:r>
            <a:r>
              <a:rPr sz="1000" b="1" cap="small" spc="-5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10" dirty="0">
                <a:solidFill>
                  <a:srgbClr val="2C3B43"/>
                </a:solidFill>
                <a:latin typeface="Tahoma"/>
                <a:cs typeface="Tahoma"/>
              </a:rPr>
              <a:t>Logged</a:t>
            </a:r>
            <a:r>
              <a:rPr sz="1000" b="1" cap="small" spc="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75" dirty="0">
                <a:solidFill>
                  <a:srgbClr val="2C3B43"/>
                </a:solidFill>
                <a:latin typeface="Tahoma"/>
                <a:cs typeface="Tahoma"/>
              </a:rPr>
              <a:t>power</a:t>
            </a:r>
            <a:r>
              <a:rPr sz="1000" b="1" cap="small" spc="1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50" dirty="0">
                <a:solidFill>
                  <a:srgbClr val="2C3B43"/>
                </a:solidFill>
                <a:latin typeface="Tahoma"/>
                <a:cs typeface="Tahoma"/>
              </a:rPr>
              <a:t>consumptions</a:t>
            </a:r>
            <a:r>
              <a:rPr sz="1000" b="1" cap="small" spc="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and</a:t>
            </a:r>
            <a:r>
              <a:rPr sz="1000" b="1" cap="small" spc="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80" dirty="0">
                <a:solidFill>
                  <a:srgbClr val="2C3B43"/>
                </a:solidFill>
                <a:latin typeface="Tahoma"/>
                <a:cs typeface="Tahoma"/>
              </a:rPr>
              <a:t>supply-</a:t>
            </a:r>
            <a:r>
              <a:rPr sz="1000" b="1" cap="small" spc="-105" dirty="0">
                <a:solidFill>
                  <a:srgbClr val="2C3B43"/>
                </a:solidFill>
                <a:latin typeface="Tahoma"/>
                <a:cs typeface="Tahoma"/>
              </a:rPr>
              <a:t>return</a:t>
            </a:r>
            <a:r>
              <a:rPr sz="1000" b="1" cap="small" spc="2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-85" dirty="0">
                <a:solidFill>
                  <a:srgbClr val="2C3B43"/>
                </a:solidFill>
                <a:latin typeface="Tahoma"/>
                <a:cs typeface="Tahoma"/>
              </a:rPr>
              <a:t>temperature</a:t>
            </a:r>
            <a:r>
              <a:rPr sz="1000" b="1" cap="small" spc="1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of </a:t>
            </a:r>
            <a:r>
              <a:rPr sz="1000" b="1" cap="small" spc="-60" dirty="0">
                <a:solidFill>
                  <a:srgbClr val="2C3B43"/>
                </a:solidFill>
                <a:latin typeface="Tahoma"/>
                <a:cs typeface="Tahoma"/>
              </a:rPr>
              <a:t>panel</a:t>
            </a:r>
            <a:r>
              <a:rPr sz="1000" b="1" cap="small" spc="10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dirty="0">
                <a:solidFill>
                  <a:srgbClr val="2C3B43"/>
                </a:solidFill>
                <a:latin typeface="Tahoma"/>
                <a:cs typeface="Tahoma"/>
              </a:rPr>
              <a:t>room</a:t>
            </a:r>
            <a:r>
              <a:rPr sz="1000" b="1" cap="small" spc="15" dirty="0">
                <a:solidFill>
                  <a:srgbClr val="2C3B43"/>
                </a:solidFill>
                <a:latin typeface="Tahoma"/>
                <a:cs typeface="Tahoma"/>
              </a:rPr>
              <a:t> </a:t>
            </a:r>
            <a:r>
              <a:rPr sz="1000" b="1" cap="small" spc="45" dirty="0">
                <a:solidFill>
                  <a:srgbClr val="2C3B43"/>
                </a:solidFill>
                <a:latin typeface="Tahoma"/>
                <a:cs typeface="Tahoma"/>
              </a:rPr>
              <a:t>ac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10000"/>
              </a:lnSpc>
              <a:spcBef>
                <a:spcPts val="705"/>
              </a:spcBef>
            </a:pPr>
            <a:r>
              <a:rPr sz="1000" spc="-140" dirty="0">
                <a:latin typeface="Verdana"/>
                <a:cs typeface="Verdana"/>
              </a:rPr>
              <a:t>It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evident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that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average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power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demand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the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compressor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reduced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using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ENGAS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M- </a:t>
            </a:r>
            <a:r>
              <a:rPr sz="1000" spc="-95" dirty="0">
                <a:latin typeface="Verdana"/>
                <a:cs typeface="Verdana"/>
              </a:rPr>
              <a:t>60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hydrocarbon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refrigerant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from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1.62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kW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to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1.08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kW.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000" spc="-114" dirty="0">
                <a:latin typeface="Verdana"/>
                <a:cs typeface="Verdana"/>
              </a:rPr>
              <a:t>This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equivalent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to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b="1" dirty="0">
                <a:latin typeface="Tahoma"/>
                <a:cs typeface="Tahoma"/>
              </a:rPr>
              <a:t>reduced </a:t>
            </a:r>
            <a:r>
              <a:rPr sz="1000" b="1" spc="-10" dirty="0">
                <a:latin typeface="Tahoma"/>
                <a:cs typeface="Tahoma"/>
              </a:rPr>
              <a:t>electrical</a:t>
            </a:r>
            <a:r>
              <a:rPr sz="1000" b="1" spc="5" dirty="0">
                <a:latin typeface="Tahoma"/>
                <a:cs typeface="Tahoma"/>
              </a:rPr>
              <a:t> </a:t>
            </a:r>
            <a:r>
              <a:rPr sz="1000" b="1" spc="-20" dirty="0">
                <a:latin typeface="Tahoma"/>
                <a:cs typeface="Tahoma"/>
              </a:rPr>
              <a:t>power</a:t>
            </a:r>
            <a:r>
              <a:rPr sz="1000" b="1" spc="1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demand</a:t>
            </a:r>
            <a:r>
              <a:rPr sz="1000" b="1" spc="5" dirty="0">
                <a:latin typeface="Tahoma"/>
                <a:cs typeface="Tahoma"/>
              </a:rPr>
              <a:t> </a:t>
            </a:r>
            <a:r>
              <a:rPr sz="1000" b="1" spc="-30" dirty="0">
                <a:latin typeface="Tahoma"/>
                <a:cs typeface="Tahoma"/>
              </a:rPr>
              <a:t>of</a:t>
            </a:r>
            <a:r>
              <a:rPr sz="1000" b="1" spc="10" dirty="0">
                <a:latin typeface="Tahoma"/>
                <a:cs typeface="Tahoma"/>
              </a:rPr>
              <a:t> </a:t>
            </a:r>
            <a:r>
              <a:rPr sz="1000" b="1" spc="-10" dirty="0">
                <a:latin typeface="Tahoma"/>
                <a:cs typeface="Tahoma"/>
              </a:rPr>
              <a:t>33.3%.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09966" y="4683696"/>
            <a:ext cx="4726305" cy="2523490"/>
            <a:chOff x="1509966" y="4683696"/>
            <a:chExt cx="4726305" cy="2523490"/>
          </a:xfrm>
        </p:grpSpPr>
        <p:sp>
          <p:nvSpPr>
            <p:cNvPr id="9" name="object 9"/>
            <p:cNvSpPr/>
            <p:nvPr/>
          </p:nvSpPr>
          <p:spPr>
            <a:xfrm>
              <a:off x="1514728" y="4688459"/>
              <a:ext cx="4679950" cy="2513965"/>
            </a:xfrm>
            <a:custGeom>
              <a:avLst/>
              <a:gdLst/>
              <a:ahLst/>
              <a:cxnLst/>
              <a:rect l="l" t="t" r="r" b="b"/>
              <a:pathLst>
                <a:path w="4679950" h="2513965">
                  <a:moveTo>
                    <a:pt x="0" y="2200021"/>
                  </a:moveTo>
                  <a:lnTo>
                    <a:pt x="4679569" y="2200021"/>
                  </a:lnTo>
                </a:path>
                <a:path w="4679950" h="2513965">
                  <a:moveTo>
                    <a:pt x="0" y="1886077"/>
                  </a:moveTo>
                  <a:lnTo>
                    <a:pt x="4679569" y="1886077"/>
                  </a:lnTo>
                </a:path>
                <a:path w="4679950" h="2513965">
                  <a:moveTo>
                    <a:pt x="0" y="1570608"/>
                  </a:moveTo>
                  <a:lnTo>
                    <a:pt x="4679569" y="1570608"/>
                  </a:lnTo>
                </a:path>
                <a:path w="4679950" h="2513965">
                  <a:moveTo>
                    <a:pt x="0" y="1256664"/>
                  </a:moveTo>
                  <a:lnTo>
                    <a:pt x="4679569" y="1256664"/>
                  </a:lnTo>
                </a:path>
                <a:path w="4679950" h="2513965">
                  <a:moveTo>
                    <a:pt x="0" y="942720"/>
                  </a:moveTo>
                  <a:lnTo>
                    <a:pt x="4679569" y="942720"/>
                  </a:lnTo>
                </a:path>
                <a:path w="4679950" h="2513965">
                  <a:moveTo>
                    <a:pt x="0" y="628776"/>
                  </a:moveTo>
                  <a:lnTo>
                    <a:pt x="4679569" y="628776"/>
                  </a:lnTo>
                </a:path>
                <a:path w="4679950" h="2513965">
                  <a:moveTo>
                    <a:pt x="0" y="314832"/>
                  </a:moveTo>
                  <a:lnTo>
                    <a:pt x="4679569" y="314832"/>
                  </a:lnTo>
                </a:path>
                <a:path w="4679950" h="2513965">
                  <a:moveTo>
                    <a:pt x="0" y="0"/>
                  </a:moveTo>
                  <a:lnTo>
                    <a:pt x="4679569" y="0"/>
                  </a:lnTo>
                </a:path>
                <a:path w="4679950" h="2513965">
                  <a:moveTo>
                    <a:pt x="585343" y="0"/>
                  </a:moveTo>
                  <a:lnTo>
                    <a:pt x="585343" y="2513965"/>
                  </a:lnTo>
                </a:path>
                <a:path w="4679950" h="2513965">
                  <a:moveTo>
                    <a:pt x="1170559" y="0"/>
                  </a:moveTo>
                  <a:lnTo>
                    <a:pt x="1170559" y="2513965"/>
                  </a:lnTo>
                </a:path>
                <a:path w="4679950" h="2513965">
                  <a:moveTo>
                    <a:pt x="1754251" y="0"/>
                  </a:moveTo>
                  <a:lnTo>
                    <a:pt x="1754251" y="2513965"/>
                  </a:lnTo>
                </a:path>
                <a:path w="4679950" h="2513965">
                  <a:moveTo>
                    <a:pt x="2339467" y="0"/>
                  </a:moveTo>
                  <a:lnTo>
                    <a:pt x="2339467" y="2513965"/>
                  </a:lnTo>
                </a:path>
                <a:path w="4679950" h="2513965">
                  <a:moveTo>
                    <a:pt x="2924683" y="0"/>
                  </a:moveTo>
                  <a:lnTo>
                    <a:pt x="2924683" y="2513965"/>
                  </a:lnTo>
                </a:path>
                <a:path w="4679950" h="2513965">
                  <a:moveTo>
                    <a:pt x="3509899" y="0"/>
                  </a:moveTo>
                  <a:lnTo>
                    <a:pt x="3509899" y="2513965"/>
                  </a:lnTo>
                </a:path>
                <a:path w="4679950" h="2513965">
                  <a:moveTo>
                    <a:pt x="4095115" y="0"/>
                  </a:moveTo>
                  <a:lnTo>
                    <a:pt x="4095115" y="2513965"/>
                  </a:lnTo>
                </a:path>
                <a:path w="4679950" h="2513965">
                  <a:moveTo>
                    <a:pt x="4679569" y="0"/>
                  </a:moveTo>
                  <a:lnTo>
                    <a:pt x="4679569" y="2513965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14728" y="4688459"/>
              <a:ext cx="4716780" cy="2513965"/>
            </a:xfrm>
            <a:custGeom>
              <a:avLst/>
              <a:gdLst/>
              <a:ahLst/>
              <a:cxnLst/>
              <a:rect l="l" t="t" r="r" b="b"/>
              <a:pathLst>
                <a:path w="4716780" h="2513965">
                  <a:moveTo>
                    <a:pt x="4679569" y="2513965"/>
                  </a:moveTo>
                  <a:lnTo>
                    <a:pt x="4679569" y="0"/>
                  </a:lnTo>
                </a:path>
                <a:path w="4716780" h="2513965">
                  <a:moveTo>
                    <a:pt x="4679569" y="2513965"/>
                  </a:moveTo>
                  <a:lnTo>
                    <a:pt x="4716526" y="2513965"/>
                  </a:lnTo>
                </a:path>
                <a:path w="4716780" h="2513965">
                  <a:moveTo>
                    <a:pt x="4679569" y="2200021"/>
                  </a:moveTo>
                  <a:lnTo>
                    <a:pt x="4716526" y="2200021"/>
                  </a:lnTo>
                </a:path>
                <a:path w="4716780" h="2513965">
                  <a:moveTo>
                    <a:pt x="4679569" y="1886077"/>
                  </a:moveTo>
                  <a:lnTo>
                    <a:pt x="4716526" y="1886077"/>
                  </a:lnTo>
                </a:path>
                <a:path w="4716780" h="2513965">
                  <a:moveTo>
                    <a:pt x="4679569" y="1570608"/>
                  </a:moveTo>
                  <a:lnTo>
                    <a:pt x="4716526" y="1570608"/>
                  </a:lnTo>
                </a:path>
                <a:path w="4716780" h="2513965">
                  <a:moveTo>
                    <a:pt x="4679569" y="1256664"/>
                  </a:moveTo>
                  <a:lnTo>
                    <a:pt x="4716526" y="1256664"/>
                  </a:lnTo>
                </a:path>
                <a:path w="4716780" h="2513965">
                  <a:moveTo>
                    <a:pt x="4679569" y="942720"/>
                  </a:moveTo>
                  <a:lnTo>
                    <a:pt x="4716526" y="942720"/>
                  </a:lnTo>
                </a:path>
                <a:path w="4716780" h="2513965">
                  <a:moveTo>
                    <a:pt x="4679569" y="628776"/>
                  </a:moveTo>
                  <a:lnTo>
                    <a:pt x="4716526" y="628776"/>
                  </a:lnTo>
                </a:path>
                <a:path w="4716780" h="2513965">
                  <a:moveTo>
                    <a:pt x="4679569" y="314832"/>
                  </a:moveTo>
                  <a:lnTo>
                    <a:pt x="4716526" y="314832"/>
                  </a:lnTo>
                </a:path>
                <a:path w="4716780" h="2513965">
                  <a:moveTo>
                    <a:pt x="4679569" y="0"/>
                  </a:moveTo>
                  <a:lnTo>
                    <a:pt x="4716526" y="0"/>
                  </a:lnTo>
                </a:path>
                <a:path w="4716780" h="2513965">
                  <a:moveTo>
                    <a:pt x="0" y="2513965"/>
                  </a:moveTo>
                  <a:lnTo>
                    <a:pt x="0" y="0"/>
                  </a:lnTo>
                </a:path>
                <a:path w="4716780" h="2513965">
                  <a:moveTo>
                    <a:pt x="0" y="2513965"/>
                  </a:moveTo>
                  <a:lnTo>
                    <a:pt x="4679569" y="2513965"/>
                  </a:lnTo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9320" y="6115050"/>
              <a:ext cx="2169287" cy="10032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26255" y="6485636"/>
              <a:ext cx="2346833" cy="7454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692020" y="5103241"/>
              <a:ext cx="4511040" cy="107314"/>
            </a:xfrm>
            <a:custGeom>
              <a:avLst/>
              <a:gdLst/>
              <a:ahLst/>
              <a:cxnLst/>
              <a:rect l="l" t="t" r="r" b="b"/>
              <a:pathLst>
                <a:path w="4511040" h="107314">
                  <a:moveTo>
                    <a:pt x="0" y="106934"/>
                  </a:moveTo>
                  <a:lnTo>
                    <a:pt x="193167" y="69214"/>
                  </a:lnTo>
                  <a:lnTo>
                    <a:pt x="386715" y="87503"/>
                  </a:lnTo>
                  <a:lnTo>
                    <a:pt x="580263" y="87503"/>
                  </a:lnTo>
                  <a:lnTo>
                    <a:pt x="773811" y="93599"/>
                  </a:lnTo>
                  <a:lnTo>
                    <a:pt x="967359" y="93599"/>
                  </a:lnTo>
                  <a:lnTo>
                    <a:pt x="1160907" y="93599"/>
                  </a:lnTo>
                  <a:lnTo>
                    <a:pt x="1354455" y="93599"/>
                  </a:lnTo>
                  <a:lnTo>
                    <a:pt x="1548003" y="93599"/>
                  </a:lnTo>
                  <a:lnTo>
                    <a:pt x="1741551" y="93599"/>
                  </a:lnTo>
                  <a:lnTo>
                    <a:pt x="1935099" y="101219"/>
                  </a:lnTo>
                  <a:lnTo>
                    <a:pt x="2127123" y="101219"/>
                  </a:lnTo>
                </a:path>
                <a:path w="4511040" h="107314">
                  <a:moveTo>
                    <a:pt x="2363343" y="57023"/>
                  </a:moveTo>
                  <a:lnTo>
                    <a:pt x="2556891" y="25019"/>
                  </a:lnTo>
                  <a:lnTo>
                    <a:pt x="2750439" y="12826"/>
                  </a:lnTo>
                  <a:lnTo>
                    <a:pt x="2943987" y="6731"/>
                  </a:lnTo>
                  <a:lnTo>
                    <a:pt x="3137535" y="0"/>
                  </a:lnTo>
                  <a:lnTo>
                    <a:pt x="3329558" y="0"/>
                  </a:lnTo>
                  <a:lnTo>
                    <a:pt x="3523106" y="6731"/>
                  </a:lnTo>
                  <a:lnTo>
                    <a:pt x="3716654" y="6731"/>
                  </a:lnTo>
                  <a:lnTo>
                    <a:pt x="3910203" y="12826"/>
                  </a:lnTo>
                  <a:lnTo>
                    <a:pt x="4103751" y="12826"/>
                  </a:lnTo>
                  <a:lnTo>
                    <a:pt x="4297299" y="12826"/>
                  </a:lnTo>
                  <a:lnTo>
                    <a:pt x="4490847" y="18923"/>
                  </a:lnTo>
                  <a:lnTo>
                    <a:pt x="4510658" y="18923"/>
                  </a:lnTo>
                </a:path>
              </a:pathLst>
            </a:custGeom>
            <a:ln w="254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55063" y="5173980"/>
              <a:ext cx="73152" cy="7315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48611" y="5135880"/>
              <a:ext cx="73152" cy="731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42159" y="5154168"/>
              <a:ext cx="73152" cy="7315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35707" y="5154168"/>
              <a:ext cx="73152" cy="7315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29255" y="5160264"/>
              <a:ext cx="73152" cy="7315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22803" y="5160264"/>
              <a:ext cx="73152" cy="7315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16351" y="5160264"/>
              <a:ext cx="73152" cy="7315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09900" y="5160264"/>
              <a:ext cx="73152" cy="7315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03447" y="5160264"/>
              <a:ext cx="73152" cy="7315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96996" y="5160264"/>
              <a:ext cx="73152" cy="7315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90543" y="5167884"/>
              <a:ext cx="73152" cy="7315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82568" y="5167884"/>
              <a:ext cx="73152" cy="7315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8787" y="5123688"/>
              <a:ext cx="73151" cy="7315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212336" y="5091684"/>
              <a:ext cx="73151" cy="7315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05883" y="5079492"/>
              <a:ext cx="73152" cy="7315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99431" y="5073396"/>
              <a:ext cx="73152" cy="7315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92980" y="5067300"/>
              <a:ext cx="73152" cy="7315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85003" y="5067300"/>
              <a:ext cx="73152" cy="7315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78551" y="5073396"/>
              <a:ext cx="73152" cy="7315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72100" y="5073396"/>
              <a:ext cx="73151" cy="73152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65647" y="5079492"/>
              <a:ext cx="73151" cy="73152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59195" y="5079492"/>
              <a:ext cx="73152" cy="7315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52744" y="5079492"/>
              <a:ext cx="73152" cy="7315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46291" y="5085588"/>
              <a:ext cx="73152" cy="7315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875789" y="5756910"/>
              <a:ext cx="4326890" cy="163830"/>
            </a:xfrm>
            <a:custGeom>
              <a:avLst/>
              <a:gdLst/>
              <a:ahLst/>
              <a:cxnLst/>
              <a:rect l="l" t="t" r="r" b="b"/>
              <a:pathLst>
                <a:path w="4326890" h="163829">
                  <a:moveTo>
                    <a:pt x="0" y="137922"/>
                  </a:moveTo>
                  <a:lnTo>
                    <a:pt x="193802" y="163449"/>
                  </a:lnTo>
                  <a:lnTo>
                    <a:pt x="387350" y="157734"/>
                  </a:lnTo>
                  <a:lnTo>
                    <a:pt x="580898" y="163449"/>
                  </a:lnTo>
                  <a:lnTo>
                    <a:pt x="774446" y="163449"/>
                  </a:lnTo>
                  <a:lnTo>
                    <a:pt x="966470" y="163449"/>
                  </a:lnTo>
                  <a:lnTo>
                    <a:pt x="1160018" y="163449"/>
                  </a:lnTo>
                  <a:lnTo>
                    <a:pt x="1353566" y="157734"/>
                  </a:lnTo>
                  <a:lnTo>
                    <a:pt x="1547114" y="150113"/>
                  </a:lnTo>
                  <a:lnTo>
                    <a:pt x="1740662" y="150113"/>
                  </a:lnTo>
                  <a:lnTo>
                    <a:pt x="1934210" y="150113"/>
                  </a:lnTo>
                </a:path>
                <a:path w="4326890" h="163829">
                  <a:moveTo>
                    <a:pt x="2176526" y="0"/>
                  </a:moveTo>
                  <a:lnTo>
                    <a:pt x="2370074" y="31241"/>
                  </a:lnTo>
                  <a:lnTo>
                    <a:pt x="2563622" y="31241"/>
                  </a:lnTo>
                  <a:lnTo>
                    <a:pt x="2757170" y="37337"/>
                  </a:lnTo>
                  <a:lnTo>
                    <a:pt x="2949194" y="81534"/>
                  </a:lnTo>
                  <a:lnTo>
                    <a:pt x="3142742" y="119634"/>
                  </a:lnTo>
                  <a:lnTo>
                    <a:pt x="3336290" y="137922"/>
                  </a:lnTo>
                  <a:lnTo>
                    <a:pt x="3529838" y="87629"/>
                  </a:lnTo>
                  <a:lnTo>
                    <a:pt x="3723386" y="63245"/>
                  </a:lnTo>
                  <a:lnTo>
                    <a:pt x="3916934" y="57150"/>
                  </a:lnTo>
                  <a:lnTo>
                    <a:pt x="4110482" y="63245"/>
                  </a:lnTo>
                  <a:lnTo>
                    <a:pt x="4304030" y="63245"/>
                  </a:lnTo>
                  <a:lnTo>
                    <a:pt x="4326890" y="63245"/>
                  </a:lnTo>
                </a:path>
              </a:pathLst>
            </a:custGeom>
            <a:ln w="2857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39467" y="5858256"/>
              <a:ext cx="73152" cy="7315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33015" y="5884164"/>
              <a:ext cx="73152" cy="7315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26563" y="5878068"/>
              <a:ext cx="73152" cy="7315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20111" y="5884164"/>
              <a:ext cx="73152" cy="73152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13659" y="5884164"/>
              <a:ext cx="73152" cy="73152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05683" y="5884164"/>
              <a:ext cx="73152" cy="7315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99231" y="5884164"/>
              <a:ext cx="73152" cy="7315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92780" y="5878068"/>
              <a:ext cx="73152" cy="73152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86327" y="5870448"/>
              <a:ext cx="73152" cy="7315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79875" y="5870448"/>
              <a:ext cx="73151" cy="7315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773424" y="5870448"/>
              <a:ext cx="73151" cy="7315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15739" y="5719572"/>
              <a:ext cx="73152" cy="73151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09287" y="5751576"/>
              <a:ext cx="73151" cy="73151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02836" y="5751576"/>
              <a:ext cx="73151" cy="73151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96383" y="5757672"/>
              <a:ext cx="73152" cy="73151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88407" y="5801868"/>
              <a:ext cx="73152" cy="73152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981956" y="5839968"/>
              <a:ext cx="73152" cy="73152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75503" y="5858256"/>
              <a:ext cx="73152" cy="73152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69051" y="5807964"/>
              <a:ext cx="73152" cy="73152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562600" y="5783580"/>
              <a:ext cx="73151" cy="73152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56147" y="5777484"/>
              <a:ext cx="73151" cy="73152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949695" y="5783580"/>
              <a:ext cx="73152" cy="7315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43244" y="5783580"/>
              <a:ext cx="73152" cy="73152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1692020" y="5117846"/>
              <a:ext cx="4511040" cy="78740"/>
            </a:xfrm>
            <a:custGeom>
              <a:avLst/>
              <a:gdLst/>
              <a:ahLst/>
              <a:cxnLst/>
              <a:rect l="l" t="t" r="r" b="b"/>
              <a:pathLst>
                <a:path w="4511040" h="78739">
                  <a:moveTo>
                    <a:pt x="0" y="78612"/>
                  </a:moveTo>
                  <a:lnTo>
                    <a:pt x="0" y="78612"/>
                  </a:lnTo>
                  <a:lnTo>
                    <a:pt x="1935099" y="78612"/>
                  </a:lnTo>
                  <a:lnTo>
                    <a:pt x="2127123" y="78612"/>
                  </a:lnTo>
                </a:path>
                <a:path w="4511040" h="78739">
                  <a:moveTo>
                    <a:pt x="2363343" y="0"/>
                  </a:moveTo>
                  <a:lnTo>
                    <a:pt x="2363343" y="0"/>
                  </a:lnTo>
                  <a:lnTo>
                    <a:pt x="4490847" y="0"/>
                  </a:lnTo>
                  <a:lnTo>
                    <a:pt x="4510658" y="0"/>
                  </a:lnTo>
                </a:path>
              </a:pathLst>
            </a:custGeom>
            <a:ln w="44450">
              <a:solidFill>
                <a:srgbClr val="006FC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875789" y="5821172"/>
              <a:ext cx="4326890" cy="92710"/>
            </a:xfrm>
            <a:custGeom>
              <a:avLst/>
              <a:gdLst/>
              <a:ahLst/>
              <a:cxnLst/>
              <a:rect l="l" t="t" r="r" b="b"/>
              <a:pathLst>
                <a:path w="4326890" h="92710">
                  <a:moveTo>
                    <a:pt x="0" y="92328"/>
                  </a:moveTo>
                  <a:lnTo>
                    <a:pt x="0" y="92328"/>
                  </a:lnTo>
                  <a:lnTo>
                    <a:pt x="1740662" y="92328"/>
                  </a:lnTo>
                  <a:lnTo>
                    <a:pt x="1934210" y="92328"/>
                  </a:lnTo>
                </a:path>
                <a:path w="4326890" h="92710">
                  <a:moveTo>
                    <a:pt x="2176526" y="0"/>
                  </a:moveTo>
                  <a:lnTo>
                    <a:pt x="2176526" y="0"/>
                  </a:lnTo>
                  <a:lnTo>
                    <a:pt x="4304030" y="0"/>
                  </a:lnTo>
                  <a:lnTo>
                    <a:pt x="4326890" y="0"/>
                  </a:lnTo>
                </a:path>
              </a:pathLst>
            </a:custGeom>
            <a:ln w="44450">
              <a:solidFill>
                <a:srgbClr val="FFC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2196719" y="6267703"/>
            <a:ext cx="10591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solidFill>
                  <a:srgbClr val="404040"/>
                </a:solidFill>
                <a:latin typeface="Tahoma"/>
                <a:cs typeface="Tahoma"/>
              </a:rPr>
              <a:t>Refrigerant:</a:t>
            </a:r>
            <a:r>
              <a:rPr sz="900" b="1" spc="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900" b="1" spc="-75" dirty="0">
                <a:solidFill>
                  <a:srgbClr val="404040"/>
                </a:solidFill>
                <a:latin typeface="Tahoma"/>
                <a:cs typeface="Tahoma"/>
              </a:rPr>
              <a:t>R-</a:t>
            </a:r>
            <a:r>
              <a:rPr sz="900" b="1" spc="-20" dirty="0">
                <a:solidFill>
                  <a:srgbClr val="404040"/>
                </a:solidFill>
                <a:latin typeface="Tahoma"/>
                <a:cs typeface="Tahoma"/>
              </a:rPr>
              <a:t>410a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10151" y="6138798"/>
            <a:ext cx="1005840" cy="302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6870" marR="5080" indent="-356870">
              <a:lnSpc>
                <a:spcPct val="102200"/>
              </a:lnSpc>
              <a:spcBef>
                <a:spcPts val="75"/>
              </a:spcBef>
            </a:pPr>
            <a:r>
              <a:rPr sz="900" b="1" spc="-50" dirty="0">
                <a:solidFill>
                  <a:srgbClr val="404040"/>
                </a:solidFill>
                <a:latin typeface="Tahoma"/>
                <a:cs typeface="Tahoma"/>
              </a:rPr>
              <a:t>Refrigerant:</a:t>
            </a:r>
            <a:r>
              <a:rPr sz="900" b="1" spc="-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900" b="1" spc="-20" dirty="0">
                <a:solidFill>
                  <a:srgbClr val="404040"/>
                </a:solidFill>
                <a:latin typeface="Tahoma"/>
                <a:cs typeface="Tahoma"/>
              </a:rPr>
              <a:t>Engas </a:t>
            </a:r>
            <a:r>
              <a:rPr sz="900" b="1" dirty="0">
                <a:solidFill>
                  <a:srgbClr val="404040"/>
                </a:solidFill>
                <a:latin typeface="Tahoma"/>
                <a:cs typeface="Tahoma"/>
              </a:rPr>
              <a:t>M-</a:t>
            </a:r>
            <a:r>
              <a:rPr sz="900" b="1" spc="-25" dirty="0">
                <a:solidFill>
                  <a:srgbClr val="404040"/>
                </a:solidFill>
                <a:latin typeface="Tahoma"/>
                <a:cs typeface="Tahoma"/>
              </a:rPr>
              <a:t>60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41929" y="5273421"/>
            <a:ext cx="234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404040"/>
                </a:solidFill>
                <a:latin typeface="Verdana"/>
                <a:cs typeface="Verdana"/>
              </a:rPr>
              <a:t>31.9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105400" y="5194808"/>
            <a:ext cx="234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404040"/>
                </a:solidFill>
                <a:latin typeface="Verdana"/>
                <a:cs typeface="Verdana"/>
              </a:rPr>
              <a:t>33.2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32277" y="5672709"/>
            <a:ext cx="234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404040"/>
                </a:solidFill>
                <a:latin typeface="Verdana"/>
                <a:cs typeface="Verdana"/>
              </a:rPr>
              <a:t>20.5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02352" y="5580379"/>
            <a:ext cx="234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404040"/>
                </a:solidFill>
                <a:latin typeface="Verdana"/>
                <a:cs typeface="Verdana"/>
              </a:rPr>
              <a:t>22.0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00470" y="6171438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15.0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00470" y="5857113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20.0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300470" y="5542915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25.0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300470" y="5228335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30.0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51508" y="6485635"/>
            <a:ext cx="5283200" cy="4768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00"/>
              </a:spcBef>
              <a:tabLst>
                <a:tab pos="5048885" algn="l"/>
              </a:tabLst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1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10.0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tabLst>
                <a:tab pos="5048885" algn="l"/>
              </a:tabLst>
            </a:pPr>
            <a:r>
              <a:rPr sz="900" spc="-25" dirty="0">
                <a:solidFill>
                  <a:srgbClr val="585858"/>
                </a:solidFill>
                <a:latin typeface="Verdana"/>
                <a:cs typeface="Verdana"/>
              </a:rPr>
              <a:t>0.5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25" dirty="0">
                <a:solidFill>
                  <a:srgbClr val="585858"/>
                </a:solidFill>
                <a:latin typeface="Verdana"/>
                <a:cs typeface="Verdana"/>
              </a:rPr>
              <a:t>5.0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251508" y="6171438"/>
            <a:ext cx="1708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1.5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346580" y="5857113"/>
            <a:ext cx="762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51508" y="5542915"/>
            <a:ext cx="1708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2.5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346580" y="5228335"/>
            <a:ext cx="762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3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346580" y="7103871"/>
            <a:ext cx="292100" cy="3206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0"/>
              </a:spcBef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  <a:p>
            <a:pPr marL="57150">
              <a:lnSpc>
                <a:spcPct val="100000"/>
              </a:lnSpc>
              <a:spcBef>
                <a:spcPts val="80"/>
              </a:spcBef>
            </a:pPr>
            <a:r>
              <a:rPr sz="900" spc="-90" dirty="0">
                <a:solidFill>
                  <a:srgbClr val="585858"/>
                </a:solidFill>
                <a:latin typeface="Verdana"/>
                <a:cs typeface="Verdana"/>
              </a:rPr>
              <a:t>0:00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159251" y="7261606"/>
            <a:ext cx="234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90" dirty="0">
                <a:solidFill>
                  <a:srgbClr val="585858"/>
                </a:solidFill>
                <a:latin typeface="Verdana"/>
                <a:cs typeface="Verdana"/>
              </a:rPr>
              <a:t>0:45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329429" y="7261606"/>
            <a:ext cx="234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90" dirty="0">
                <a:solidFill>
                  <a:srgbClr val="585858"/>
                </a:solidFill>
                <a:latin typeface="Verdana"/>
                <a:cs typeface="Verdana"/>
              </a:rPr>
              <a:t>1:15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084442" y="7103871"/>
            <a:ext cx="386715" cy="3206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180"/>
              </a:spcBef>
            </a:pPr>
            <a:r>
              <a:rPr sz="900" spc="-70" dirty="0">
                <a:solidFill>
                  <a:srgbClr val="585858"/>
                </a:solidFill>
                <a:latin typeface="Verdana"/>
                <a:cs typeface="Verdana"/>
              </a:rPr>
              <a:t>0.0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2:00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547196" y="5363176"/>
            <a:ext cx="165735" cy="1167130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-65" dirty="0">
                <a:solidFill>
                  <a:srgbClr val="585858"/>
                </a:solidFill>
                <a:latin typeface="Verdana"/>
                <a:cs typeface="Verdana"/>
              </a:rPr>
              <a:t>Air</a:t>
            </a:r>
            <a:r>
              <a:rPr sz="900" spc="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900" spc="-35" dirty="0">
                <a:solidFill>
                  <a:srgbClr val="585858"/>
                </a:solidFill>
                <a:latin typeface="Verdana"/>
                <a:cs typeface="Verdana"/>
              </a:rPr>
              <a:t>Temperature</a:t>
            </a:r>
            <a:r>
              <a:rPr sz="90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(</a:t>
            </a:r>
            <a:r>
              <a:rPr sz="900" spc="-30" baseline="27777" dirty="0">
                <a:solidFill>
                  <a:srgbClr val="585858"/>
                </a:solidFill>
                <a:latin typeface="Verdana"/>
                <a:cs typeface="Verdana"/>
              </a:rPr>
              <a:t>o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C)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060135" y="5361421"/>
            <a:ext cx="165735" cy="1172210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Power 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Demand</a:t>
            </a:r>
            <a:r>
              <a:rPr sz="900" spc="-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900" spc="-55" dirty="0">
                <a:solidFill>
                  <a:srgbClr val="585858"/>
                </a:solidFill>
                <a:latin typeface="Verdana"/>
                <a:cs typeface="Verdana"/>
              </a:rPr>
              <a:t>(kW)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63904" y="1396644"/>
            <a:ext cx="6042660" cy="3680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132715">
              <a:lnSpc>
                <a:spcPct val="111000"/>
              </a:lnSpc>
              <a:spcBef>
                <a:spcPts val="100"/>
              </a:spcBef>
            </a:pPr>
            <a:r>
              <a:rPr sz="1000" spc="-140" dirty="0">
                <a:latin typeface="Verdana"/>
                <a:cs typeface="Verdana"/>
              </a:rPr>
              <a:t>It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evident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that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average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power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demand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the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compressor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reduced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using</a:t>
            </a:r>
            <a:r>
              <a:rPr sz="1000" spc="-40" dirty="0">
                <a:latin typeface="Verdana"/>
                <a:cs typeface="Verdana"/>
              </a:rPr>
              <a:t> ENGAS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M- </a:t>
            </a:r>
            <a:r>
              <a:rPr sz="1000" spc="-95" dirty="0">
                <a:latin typeface="Verdana"/>
                <a:cs typeface="Verdana"/>
              </a:rPr>
              <a:t>60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hydrocarbon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refrigerant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from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1.57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kW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to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1.07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kW.</a:t>
            </a:r>
            <a:endParaRPr sz="1000" dirty="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925"/>
              </a:spcBef>
            </a:pPr>
            <a:r>
              <a:rPr sz="1000" spc="-114" dirty="0">
                <a:latin typeface="Verdana"/>
                <a:cs typeface="Verdana"/>
              </a:rPr>
              <a:t>This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equivalent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to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b="1" dirty="0">
                <a:latin typeface="Tahoma"/>
                <a:cs typeface="Tahoma"/>
              </a:rPr>
              <a:t>reduced </a:t>
            </a:r>
            <a:r>
              <a:rPr sz="1000" b="1" spc="-10" dirty="0">
                <a:latin typeface="Tahoma"/>
                <a:cs typeface="Tahoma"/>
              </a:rPr>
              <a:t>electrical</a:t>
            </a:r>
            <a:r>
              <a:rPr sz="1000" b="1" spc="5" dirty="0">
                <a:latin typeface="Tahoma"/>
                <a:cs typeface="Tahoma"/>
              </a:rPr>
              <a:t> </a:t>
            </a:r>
            <a:r>
              <a:rPr sz="1000" b="1" spc="-20" dirty="0">
                <a:latin typeface="Tahoma"/>
                <a:cs typeface="Tahoma"/>
              </a:rPr>
              <a:t>power</a:t>
            </a:r>
            <a:r>
              <a:rPr sz="1000" b="1" spc="1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demand</a:t>
            </a:r>
            <a:r>
              <a:rPr sz="1000" b="1" spc="5" dirty="0">
                <a:latin typeface="Tahoma"/>
                <a:cs typeface="Tahoma"/>
              </a:rPr>
              <a:t> </a:t>
            </a:r>
            <a:r>
              <a:rPr sz="1000" b="1" spc="-30" dirty="0">
                <a:latin typeface="Tahoma"/>
                <a:cs typeface="Tahoma"/>
              </a:rPr>
              <a:t>of</a:t>
            </a:r>
            <a:r>
              <a:rPr sz="1000" b="1" spc="10" dirty="0">
                <a:latin typeface="Tahoma"/>
                <a:cs typeface="Tahoma"/>
              </a:rPr>
              <a:t> </a:t>
            </a:r>
            <a:r>
              <a:rPr sz="1000" b="1" spc="-10" dirty="0">
                <a:latin typeface="Tahoma"/>
                <a:cs typeface="Tahoma"/>
              </a:rPr>
              <a:t>33.3%.</a:t>
            </a:r>
            <a:endParaRPr sz="1000" dirty="0">
              <a:latin typeface="Tahoma"/>
              <a:cs typeface="Tahoma"/>
            </a:endParaRPr>
          </a:p>
          <a:p>
            <a:pPr marL="50800" marR="91440">
              <a:lnSpc>
                <a:spcPct val="110200"/>
              </a:lnSpc>
              <a:spcBef>
                <a:spcPts val="800"/>
              </a:spcBef>
            </a:pPr>
            <a:r>
              <a:rPr sz="1000" spc="-70" dirty="0">
                <a:latin typeface="Verdana"/>
                <a:cs typeface="Verdana"/>
              </a:rPr>
              <a:t>Further,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average</a:t>
            </a:r>
            <a:r>
              <a:rPr sz="1000" spc="-25" dirty="0">
                <a:latin typeface="Verdana"/>
                <a:cs typeface="Verdana"/>
              </a:rPr>
              <a:t> temperature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difference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between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return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supply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air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(</a:t>
            </a:r>
            <a:r>
              <a:rPr sz="1000" spc="-50" dirty="0">
                <a:latin typeface="Cambria Math"/>
                <a:cs typeface="Cambria Math"/>
              </a:rPr>
              <a:t>∆𝑇</a:t>
            </a:r>
            <a:r>
              <a:rPr sz="1000" spc="-50" dirty="0">
                <a:latin typeface="Verdana"/>
                <a:cs typeface="Verdana"/>
              </a:rPr>
              <a:t>)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40" dirty="0">
                <a:latin typeface="Verdana"/>
                <a:cs typeface="Verdana"/>
              </a:rPr>
              <a:t>AC </a:t>
            </a:r>
            <a:r>
              <a:rPr sz="1000" dirty="0">
                <a:latin typeface="Verdana"/>
                <a:cs typeface="Verdana"/>
              </a:rPr>
              <a:t>before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after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M-</a:t>
            </a:r>
            <a:r>
              <a:rPr sz="1000" spc="-95" dirty="0">
                <a:latin typeface="Verdana"/>
                <a:cs typeface="Verdana"/>
              </a:rPr>
              <a:t>60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retrofit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did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not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change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significantly.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average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Cambria Math"/>
                <a:cs typeface="Cambria Math"/>
              </a:rPr>
              <a:t>∆𝑇</a:t>
            </a:r>
            <a:r>
              <a:rPr sz="1000" spc="120" dirty="0">
                <a:latin typeface="Cambria Math"/>
                <a:cs typeface="Cambria Math"/>
              </a:rPr>
              <a:t> </a:t>
            </a:r>
            <a:r>
              <a:rPr sz="1000" dirty="0">
                <a:latin typeface="Verdana"/>
                <a:cs typeface="Verdana"/>
              </a:rPr>
              <a:t>difference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0.3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975" spc="60" baseline="21367" dirty="0">
                <a:latin typeface="Verdana"/>
                <a:cs typeface="Verdana"/>
              </a:rPr>
              <a:t>o</a:t>
            </a:r>
            <a:r>
              <a:rPr sz="1000" spc="40" dirty="0">
                <a:latin typeface="Verdana"/>
                <a:cs typeface="Verdana"/>
              </a:rPr>
              <a:t>C </a:t>
            </a:r>
            <a:r>
              <a:rPr sz="1000" dirty="0">
                <a:latin typeface="Verdana"/>
                <a:cs typeface="Verdana"/>
              </a:rPr>
              <a:t>before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after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retrofit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50" dirty="0">
                <a:latin typeface="Verdana"/>
                <a:cs typeface="Verdana"/>
              </a:rPr>
              <a:t>2.8%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deviation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from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initial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condition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is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not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considered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to </a:t>
            </a:r>
            <a:r>
              <a:rPr sz="1000" dirty="0">
                <a:latin typeface="Verdana"/>
                <a:cs typeface="Verdana"/>
              </a:rPr>
              <a:t>have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noticeable</a:t>
            </a:r>
            <a:r>
              <a:rPr sz="1000" spc="-35" dirty="0">
                <a:latin typeface="Verdana"/>
                <a:cs typeface="Verdana"/>
              </a:rPr>
              <a:t> significant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impact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the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system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performance</a:t>
            </a:r>
            <a:r>
              <a:rPr sz="1000" spc="-25" dirty="0">
                <a:latin typeface="Verdana"/>
                <a:cs typeface="Verdana"/>
              </a:rPr>
              <a:t> after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reftrofitting.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Moreover, </a:t>
            </a:r>
            <a:r>
              <a:rPr sz="1000" spc="-85" dirty="0">
                <a:latin typeface="Verdana"/>
                <a:cs typeface="Verdana"/>
              </a:rPr>
              <a:t>this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difference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expected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to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caused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by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increase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outdoor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ambient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air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temperature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as </a:t>
            </a:r>
            <a:r>
              <a:rPr sz="1000" spc="-45" dirty="0">
                <a:latin typeface="Verdana"/>
                <a:cs typeface="Verdana"/>
              </a:rPr>
              <a:t>pre-</a:t>
            </a:r>
            <a:r>
              <a:rPr sz="1000" spc="-60" dirty="0">
                <a:latin typeface="Verdana"/>
                <a:cs typeface="Verdana"/>
              </a:rPr>
              <a:t>retrofit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data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was </a:t>
            </a:r>
            <a:r>
              <a:rPr sz="1000" dirty="0">
                <a:latin typeface="Verdana"/>
                <a:cs typeface="Verdana"/>
              </a:rPr>
              <a:t>obtained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20" dirty="0">
                <a:latin typeface="Verdana"/>
                <a:cs typeface="Verdana"/>
              </a:rPr>
              <a:t> the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morning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30" dirty="0">
                <a:latin typeface="Verdana"/>
                <a:cs typeface="Verdana"/>
              </a:rPr>
              <a:t> post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retrofit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data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20" dirty="0">
                <a:latin typeface="Verdana"/>
                <a:cs typeface="Verdana"/>
              </a:rPr>
              <a:t> the afternoon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when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day </a:t>
            </a:r>
            <a:r>
              <a:rPr sz="1000" spc="-35" dirty="0">
                <a:latin typeface="Verdana"/>
                <a:cs typeface="Verdana"/>
              </a:rPr>
              <a:t>temperatures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are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hottest.</a:t>
            </a:r>
            <a:endParaRPr sz="1000" dirty="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925"/>
              </a:spcBef>
            </a:pPr>
            <a:r>
              <a:rPr sz="1600" spc="-145" dirty="0">
                <a:solidFill>
                  <a:srgbClr val="6B911C"/>
                </a:solidFill>
                <a:latin typeface="Verdana"/>
                <a:cs typeface="Verdana"/>
              </a:rPr>
              <a:t>2.2.</a:t>
            </a:r>
            <a:r>
              <a:rPr sz="1600" spc="-120" dirty="0">
                <a:solidFill>
                  <a:srgbClr val="6B911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6B911C"/>
                </a:solidFill>
                <a:latin typeface="Verdana"/>
                <a:cs typeface="Verdana"/>
              </a:rPr>
              <a:t>Panel</a:t>
            </a:r>
            <a:r>
              <a:rPr sz="1600" spc="-90" dirty="0">
                <a:solidFill>
                  <a:srgbClr val="6B911C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6B911C"/>
                </a:solidFill>
                <a:latin typeface="Verdana"/>
                <a:cs typeface="Verdana"/>
              </a:rPr>
              <a:t>Room</a:t>
            </a:r>
            <a:r>
              <a:rPr sz="1600" spc="-114" dirty="0">
                <a:solidFill>
                  <a:srgbClr val="6B911C"/>
                </a:solidFill>
                <a:latin typeface="Verdana"/>
                <a:cs typeface="Verdana"/>
              </a:rPr>
              <a:t> </a:t>
            </a:r>
            <a:r>
              <a:rPr sz="1600" spc="110" dirty="0">
                <a:solidFill>
                  <a:srgbClr val="6B911C"/>
                </a:solidFill>
                <a:latin typeface="Verdana"/>
                <a:cs typeface="Verdana"/>
              </a:rPr>
              <a:t>AC</a:t>
            </a:r>
            <a:endParaRPr sz="1600" dirty="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45"/>
              </a:spcBef>
            </a:pPr>
            <a:r>
              <a:rPr sz="1000" spc="-25" dirty="0">
                <a:latin typeface="Verdana"/>
                <a:cs typeface="Verdana"/>
              </a:rPr>
              <a:t>Figure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2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below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shows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 electrical power demand as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well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as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evaporator </a:t>
            </a:r>
            <a:r>
              <a:rPr sz="1000" spc="-30" dirty="0">
                <a:latin typeface="Verdana"/>
                <a:cs typeface="Verdana"/>
              </a:rPr>
              <a:t>unit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supply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and</a:t>
            </a:r>
            <a:endParaRPr sz="1000" dirty="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120"/>
              </a:spcBef>
            </a:pPr>
            <a:r>
              <a:rPr sz="1000" spc="-60" dirty="0">
                <a:latin typeface="Verdana"/>
                <a:cs typeface="Verdana"/>
              </a:rPr>
              <a:t>return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temperature</a:t>
            </a:r>
            <a:r>
              <a:rPr sz="1000" spc="-55" dirty="0">
                <a:latin typeface="Verdana"/>
                <a:cs typeface="Verdana"/>
              </a:rPr>
              <a:t> in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Panel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room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during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logging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period.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34"/>
              </a:spcBef>
            </a:pPr>
            <a:endParaRPr sz="1000" dirty="0">
              <a:latin typeface="Verdana"/>
              <a:cs typeface="Verdana"/>
            </a:endParaRPr>
          </a:p>
          <a:p>
            <a:pPr marL="2495550" marR="871855" indent="-1612900">
              <a:lnSpc>
                <a:spcPct val="104800"/>
              </a:lnSpc>
            </a:pP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Logged</a:t>
            </a:r>
            <a:r>
              <a:rPr sz="105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Power</a:t>
            </a:r>
            <a:r>
              <a:rPr sz="1050" spc="1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-10" dirty="0">
                <a:solidFill>
                  <a:srgbClr val="585858"/>
                </a:solidFill>
                <a:latin typeface="Verdana"/>
                <a:cs typeface="Verdana"/>
              </a:rPr>
              <a:t>Consumptions</a:t>
            </a: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55" dirty="0">
                <a:solidFill>
                  <a:srgbClr val="585858"/>
                </a:solidFill>
                <a:latin typeface="Verdana"/>
                <a:cs typeface="Verdana"/>
              </a:rPr>
              <a:t>and</a:t>
            </a: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-40" dirty="0">
                <a:solidFill>
                  <a:srgbClr val="585858"/>
                </a:solidFill>
                <a:latin typeface="Verdana"/>
                <a:cs typeface="Verdana"/>
              </a:rPr>
              <a:t>Supply-Return</a:t>
            </a:r>
            <a:r>
              <a:rPr sz="105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-20" dirty="0">
                <a:solidFill>
                  <a:srgbClr val="585858"/>
                </a:solidFill>
                <a:latin typeface="Verdana"/>
                <a:cs typeface="Verdana"/>
              </a:rPr>
              <a:t>Temperature</a:t>
            </a:r>
            <a:r>
              <a:rPr sz="1050" spc="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-25" dirty="0">
                <a:solidFill>
                  <a:srgbClr val="585858"/>
                </a:solidFill>
                <a:latin typeface="Verdana"/>
                <a:cs typeface="Verdana"/>
              </a:rPr>
              <a:t>of </a:t>
            </a: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Panel</a:t>
            </a:r>
            <a:r>
              <a:rPr sz="1050" spc="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dirty="0">
                <a:solidFill>
                  <a:srgbClr val="585858"/>
                </a:solidFill>
                <a:latin typeface="Verdana"/>
                <a:cs typeface="Verdana"/>
              </a:rPr>
              <a:t>Room</a:t>
            </a:r>
            <a:r>
              <a:rPr sz="105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50" spc="80" dirty="0">
                <a:solidFill>
                  <a:srgbClr val="585858"/>
                </a:solidFill>
                <a:latin typeface="Verdana"/>
                <a:cs typeface="Verdana"/>
              </a:rPr>
              <a:t>AC</a:t>
            </a:r>
            <a:endParaRPr sz="1050" dirty="0">
              <a:latin typeface="Verdana"/>
              <a:cs typeface="Verdana"/>
            </a:endParaRPr>
          </a:p>
          <a:p>
            <a:pPr marR="376555" algn="r">
              <a:lnSpc>
                <a:spcPct val="100000"/>
              </a:lnSpc>
              <a:spcBef>
                <a:spcPts val="675"/>
              </a:spcBef>
              <a:tabLst>
                <a:tab pos="4953635" algn="l"/>
              </a:tabLst>
            </a:pPr>
            <a:r>
              <a:rPr sz="900" spc="-50" dirty="0">
                <a:solidFill>
                  <a:srgbClr val="585858"/>
                </a:solidFill>
                <a:latin typeface="Verdana"/>
                <a:cs typeface="Verdana"/>
              </a:rPr>
              <a:t>4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40.0</a:t>
            </a:r>
            <a:endParaRPr sz="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sz="900" dirty="0">
              <a:latin typeface="Verdana"/>
              <a:cs typeface="Verdana"/>
            </a:endParaRPr>
          </a:p>
          <a:p>
            <a:pPr marR="376555" algn="r">
              <a:lnSpc>
                <a:spcPct val="100000"/>
              </a:lnSpc>
              <a:tabLst>
                <a:tab pos="5048885" algn="l"/>
              </a:tabLst>
            </a:pPr>
            <a:r>
              <a:rPr sz="900" spc="-25" dirty="0">
                <a:solidFill>
                  <a:srgbClr val="585858"/>
                </a:solidFill>
                <a:latin typeface="Verdana"/>
                <a:cs typeface="Verdana"/>
              </a:rPr>
              <a:t>3.5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35.0</a:t>
            </a:r>
            <a:endParaRPr sz="900" dirty="0">
              <a:latin typeface="Verdana"/>
              <a:cs typeface="Verdana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1451228" y="7561897"/>
            <a:ext cx="1993264" cy="60325"/>
            <a:chOff x="1451228" y="7561897"/>
            <a:chExt cx="1993264" cy="60325"/>
          </a:xfrm>
        </p:grpSpPr>
        <p:sp>
          <p:nvSpPr>
            <p:cNvPr id="87" name="object 87"/>
            <p:cNvSpPr/>
            <p:nvPr/>
          </p:nvSpPr>
          <p:spPr>
            <a:xfrm>
              <a:off x="1463928" y="7593075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254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111753" y="7593075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254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244596" y="7566659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45" y="0"/>
                  </a:moveTo>
                  <a:lnTo>
                    <a:pt x="15376" y="1982"/>
                  </a:lnTo>
                  <a:lnTo>
                    <a:pt x="7381" y="7381"/>
                  </a:lnTo>
                  <a:lnTo>
                    <a:pt x="1982" y="15376"/>
                  </a:lnTo>
                  <a:lnTo>
                    <a:pt x="0" y="25146"/>
                  </a:lnTo>
                  <a:lnTo>
                    <a:pt x="1982" y="34915"/>
                  </a:lnTo>
                  <a:lnTo>
                    <a:pt x="7381" y="42910"/>
                  </a:lnTo>
                  <a:lnTo>
                    <a:pt x="15376" y="48309"/>
                  </a:lnTo>
                  <a:lnTo>
                    <a:pt x="25145" y="50292"/>
                  </a:lnTo>
                  <a:lnTo>
                    <a:pt x="34915" y="48309"/>
                  </a:lnTo>
                  <a:lnTo>
                    <a:pt x="42910" y="42910"/>
                  </a:lnTo>
                  <a:lnTo>
                    <a:pt x="48309" y="34915"/>
                  </a:lnTo>
                  <a:lnTo>
                    <a:pt x="50292" y="25146"/>
                  </a:lnTo>
                  <a:lnTo>
                    <a:pt x="48309" y="15376"/>
                  </a:lnTo>
                  <a:lnTo>
                    <a:pt x="42910" y="7381"/>
                  </a:lnTo>
                  <a:lnTo>
                    <a:pt x="34915" y="1982"/>
                  </a:lnTo>
                  <a:lnTo>
                    <a:pt x="2514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244596" y="7566659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2" y="25146"/>
                  </a:moveTo>
                  <a:lnTo>
                    <a:pt x="48309" y="34915"/>
                  </a:lnTo>
                  <a:lnTo>
                    <a:pt x="42910" y="42910"/>
                  </a:lnTo>
                  <a:lnTo>
                    <a:pt x="34915" y="48309"/>
                  </a:lnTo>
                  <a:lnTo>
                    <a:pt x="25145" y="50292"/>
                  </a:lnTo>
                  <a:lnTo>
                    <a:pt x="15376" y="48309"/>
                  </a:lnTo>
                  <a:lnTo>
                    <a:pt x="7381" y="42910"/>
                  </a:lnTo>
                  <a:lnTo>
                    <a:pt x="1982" y="34915"/>
                  </a:lnTo>
                  <a:lnTo>
                    <a:pt x="0" y="25146"/>
                  </a:lnTo>
                  <a:lnTo>
                    <a:pt x="1982" y="15376"/>
                  </a:lnTo>
                  <a:lnTo>
                    <a:pt x="7381" y="7381"/>
                  </a:lnTo>
                  <a:lnTo>
                    <a:pt x="15376" y="1982"/>
                  </a:lnTo>
                  <a:lnTo>
                    <a:pt x="25145" y="0"/>
                  </a:lnTo>
                  <a:lnTo>
                    <a:pt x="34915" y="1982"/>
                  </a:lnTo>
                  <a:lnTo>
                    <a:pt x="42910" y="7381"/>
                  </a:lnTo>
                  <a:lnTo>
                    <a:pt x="48309" y="15376"/>
                  </a:lnTo>
                  <a:lnTo>
                    <a:pt x="50292" y="25146"/>
                  </a:lnTo>
                  <a:close/>
                </a:path>
              </a:pathLst>
            </a:custGeom>
            <a:ln w="9525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3467734" y="7261606"/>
            <a:ext cx="786130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540" algn="ctr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1:00</a:t>
            </a:r>
            <a:endParaRPr sz="900">
              <a:latin typeface="Verdana"/>
              <a:cs typeface="Verdana"/>
            </a:endParaRPr>
          </a:p>
          <a:p>
            <a:pPr marR="5080" algn="ctr">
              <a:lnSpc>
                <a:spcPct val="100000"/>
              </a:lnSpc>
              <a:spcBef>
                <a:spcPts val="900"/>
              </a:spcBef>
            </a:pPr>
            <a:r>
              <a:rPr sz="800" spc="-45" dirty="0">
                <a:solidFill>
                  <a:srgbClr val="585858"/>
                </a:solidFill>
                <a:latin typeface="Verdana"/>
                <a:cs typeface="Verdana"/>
              </a:rPr>
              <a:t>Return </a:t>
            </a:r>
            <a:r>
              <a:rPr sz="800" spc="-50" dirty="0">
                <a:solidFill>
                  <a:srgbClr val="585858"/>
                </a:solidFill>
                <a:latin typeface="Verdana"/>
                <a:cs typeface="Verdana"/>
              </a:rPr>
              <a:t>Air</a:t>
            </a:r>
            <a:r>
              <a:rPr sz="800" spc="-4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30" dirty="0">
                <a:solidFill>
                  <a:srgbClr val="585858"/>
                </a:solidFill>
                <a:latin typeface="Verdana"/>
                <a:cs typeface="Verdana"/>
              </a:rPr>
              <a:t>Temp</a:t>
            </a:r>
            <a:endParaRPr sz="800">
              <a:latin typeface="Verdana"/>
              <a:cs typeface="Verdana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4745418" y="7561897"/>
            <a:ext cx="348615" cy="60325"/>
            <a:chOff x="4745418" y="7561897"/>
            <a:chExt cx="348615" cy="60325"/>
          </a:xfrm>
        </p:grpSpPr>
        <p:sp>
          <p:nvSpPr>
            <p:cNvPr id="93" name="object 93"/>
            <p:cNvSpPr/>
            <p:nvPr/>
          </p:nvSpPr>
          <p:spPr>
            <a:xfrm>
              <a:off x="4759705" y="7593075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2857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893563" y="7566659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146" y="0"/>
                  </a:moveTo>
                  <a:lnTo>
                    <a:pt x="15376" y="1982"/>
                  </a:lnTo>
                  <a:lnTo>
                    <a:pt x="7381" y="7381"/>
                  </a:lnTo>
                  <a:lnTo>
                    <a:pt x="1982" y="15376"/>
                  </a:lnTo>
                  <a:lnTo>
                    <a:pt x="0" y="25146"/>
                  </a:lnTo>
                  <a:lnTo>
                    <a:pt x="1982" y="34915"/>
                  </a:lnTo>
                  <a:lnTo>
                    <a:pt x="7381" y="42910"/>
                  </a:lnTo>
                  <a:lnTo>
                    <a:pt x="15376" y="48309"/>
                  </a:lnTo>
                  <a:lnTo>
                    <a:pt x="25146" y="50292"/>
                  </a:lnTo>
                  <a:lnTo>
                    <a:pt x="34915" y="48309"/>
                  </a:lnTo>
                  <a:lnTo>
                    <a:pt x="42910" y="42910"/>
                  </a:lnTo>
                  <a:lnTo>
                    <a:pt x="48309" y="34915"/>
                  </a:lnTo>
                  <a:lnTo>
                    <a:pt x="50291" y="25146"/>
                  </a:lnTo>
                  <a:lnTo>
                    <a:pt x="48309" y="15376"/>
                  </a:lnTo>
                  <a:lnTo>
                    <a:pt x="42910" y="7381"/>
                  </a:lnTo>
                  <a:lnTo>
                    <a:pt x="34915" y="1982"/>
                  </a:lnTo>
                  <a:lnTo>
                    <a:pt x="2514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893563" y="7566659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291" y="25146"/>
                  </a:moveTo>
                  <a:lnTo>
                    <a:pt x="48309" y="34915"/>
                  </a:lnTo>
                  <a:lnTo>
                    <a:pt x="42910" y="42910"/>
                  </a:lnTo>
                  <a:lnTo>
                    <a:pt x="34915" y="48309"/>
                  </a:lnTo>
                  <a:lnTo>
                    <a:pt x="25146" y="50292"/>
                  </a:lnTo>
                  <a:lnTo>
                    <a:pt x="15376" y="48309"/>
                  </a:lnTo>
                  <a:lnTo>
                    <a:pt x="7381" y="42910"/>
                  </a:lnTo>
                  <a:lnTo>
                    <a:pt x="1982" y="34915"/>
                  </a:lnTo>
                  <a:lnTo>
                    <a:pt x="0" y="25146"/>
                  </a:lnTo>
                  <a:lnTo>
                    <a:pt x="1982" y="15376"/>
                  </a:lnTo>
                  <a:lnTo>
                    <a:pt x="7381" y="7381"/>
                  </a:lnTo>
                  <a:lnTo>
                    <a:pt x="15376" y="1982"/>
                  </a:lnTo>
                  <a:lnTo>
                    <a:pt x="25146" y="0"/>
                  </a:lnTo>
                  <a:lnTo>
                    <a:pt x="34915" y="1982"/>
                  </a:lnTo>
                  <a:lnTo>
                    <a:pt x="42910" y="7381"/>
                  </a:lnTo>
                  <a:lnTo>
                    <a:pt x="48309" y="15376"/>
                  </a:lnTo>
                  <a:lnTo>
                    <a:pt x="50291" y="25146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4914265" y="7261606"/>
            <a:ext cx="996950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84835" algn="l"/>
              </a:tabLst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1:30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1:45</a:t>
            </a:r>
            <a:endParaRPr sz="900">
              <a:latin typeface="Verdana"/>
              <a:cs typeface="Verdana"/>
            </a:endParaRPr>
          </a:p>
          <a:p>
            <a:pPr marL="201295">
              <a:lnSpc>
                <a:spcPct val="100000"/>
              </a:lnSpc>
              <a:spcBef>
                <a:spcPts val="900"/>
              </a:spcBef>
            </a:pPr>
            <a:r>
              <a:rPr sz="800" spc="-45" dirty="0">
                <a:solidFill>
                  <a:srgbClr val="585858"/>
                </a:solidFill>
                <a:latin typeface="Verdana"/>
                <a:cs typeface="Verdana"/>
              </a:rPr>
              <a:t>Supply</a:t>
            </a:r>
            <a:r>
              <a:rPr sz="800" spc="-3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585858"/>
                </a:solidFill>
                <a:latin typeface="Verdana"/>
                <a:cs typeface="Verdana"/>
              </a:rPr>
              <a:t>Air</a:t>
            </a:r>
            <a:r>
              <a:rPr sz="800" spc="-3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Temp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463928" y="7789164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38100">
            <a:solidFill>
              <a:srgbClr val="006FC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1819655" y="7261606"/>
            <a:ext cx="1260475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100"/>
              </a:spcBef>
              <a:tabLst>
                <a:tab pos="754380" algn="l"/>
              </a:tabLst>
            </a:pP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0:15</a:t>
            </a:r>
            <a:r>
              <a:rPr sz="9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900" spc="-20" dirty="0">
                <a:solidFill>
                  <a:srgbClr val="585858"/>
                </a:solidFill>
                <a:latin typeface="Verdana"/>
                <a:cs typeface="Verdana"/>
              </a:rPr>
              <a:t>0:30</a:t>
            </a:r>
            <a:endParaRPr sz="900">
              <a:latin typeface="Verdana"/>
              <a:cs typeface="Verdana"/>
            </a:endParaRPr>
          </a:p>
          <a:p>
            <a:pPr marR="5080">
              <a:lnSpc>
                <a:spcPct val="160800"/>
              </a:lnSpc>
              <a:spcBef>
                <a:spcPts val="320"/>
              </a:spcBef>
            </a:pPr>
            <a:r>
              <a:rPr sz="800" spc="-10" dirty="0">
                <a:solidFill>
                  <a:srgbClr val="585858"/>
                </a:solidFill>
                <a:latin typeface="Verdana"/>
                <a:cs typeface="Verdana"/>
              </a:rPr>
              <a:t>Power</a:t>
            </a:r>
            <a:r>
              <a:rPr sz="800" spc="-2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Consumption</a:t>
            </a:r>
            <a:r>
              <a:rPr sz="80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60" dirty="0">
                <a:solidFill>
                  <a:srgbClr val="585858"/>
                </a:solidFill>
                <a:latin typeface="Verdana"/>
                <a:cs typeface="Verdana"/>
              </a:rPr>
              <a:t>(kW) </a:t>
            </a:r>
            <a:r>
              <a:rPr sz="800" dirty="0">
                <a:solidFill>
                  <a:srgbClr val="585858"/>
                </a:solidFill>
                <a:latin typeface="Verdana"/>
                <a:cs typeface="Verdana"/>
              </a:rPr>
              <a:t>Average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585858"/>
                </a:solidFill>
                <a:latin typeface="Verdana"/>
                <a:cs typeface="Verdana"/>
              </a:rPr>
              <a:t>Return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585858"/>
                </a:solidFill>
                <a:latin typeface="Verdana"/>
                <a:cs typeface="Verdana"/>
              </a:rPr>
              <a:t>Air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 Temp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111754" y="7789164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38100">
            <a:solidFill>
              <a:srgbClr val="FFC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467734" y="7709154"/>
            <a:ext cx="12553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585858"/>
                </a:solidFill>
                <a:latin typeface="Verdana"/>
                <a:cs typeface="Verdana"/>
              </a:rPr>
              <a:t>Average</a:t>
            </a:r>
            <a:r>
              <a:rPr sz="80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585858"/>
                </a:solidFill>
                <a:latin typeface="Verdana"/>
                <a:cs typeface="Verdana"/>
              </a:rPr>
              <a:t>Supply</a:t>
            </a:r>
            <a:r>
              <a:rPr sz="800" spc="-1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585858"/>
                </a:solidFill>
                <a:latin typeface="Verdana"/>
                <a:cs typeface="Verdana"/>
              </a:rPr>
              <a:t>Air</a:t>
            </a:r>
            <a:r>
              <a:rPr sz="800" spc="-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Verdana"/>
                <a:cs typeface="Verdana"/>
              </a:rPr>
              <a:t>Temp</a:t>
            </a:r>
            <a:endParaRPr sz="800">
              <a:latin typeface="Verdana"/>
              <a:cs typeface="Verdana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909637" y="4093273"/>
            <a:ext cx="5953125" cy="3855720"/>
            <a:chOff x="909637" y="4093273"/>
            <a:chExt cx="5953125" cy="3855720"/>
          </a:xfrm>
        </p:grpSpPr>
        <p:sp>
          <p:nvSpPr>
            <p:cNvPr id="102" name="object 102"/>
            <p:cNvSpPr/>
            <p:nvPr/>
          </p:nvSpPr>
          <p:spPr>
            <a:xfrm>
              <a:off x="914400" y="4098035"/>
              <a:ext cx="5943600" cy="3846195"/>
            </a:xfrm>
            <a:custGeom>
              <a:avLst/>
              <a:gdLst/>
              <a:ahLst/>
              <a:cxnLst/>
              <a:rect l="l" t="t" r="r" b="b"/>
              <a:pathLst>
                <a:path w="5943600" h="3846195">
                  <a:moveTo>
                    <a:pt x="0" y="3846195"/>
                  </a:moveTo>
                  <a:lnTo>
                    <a:pt x="5943600" y="3846195"/>
                  </a:lnTo>
                  <a:lnTo>
                    <a:pt x="5943600" y="0"/>
                  </a:lnTo>
                  <a:lnTo>
                    <a:pt x="0" y="0"/>
                  </a:lnTo>
                  <a:lnTo>
                    <a:pt x="0" y="384619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002027" y="5172328"/>
              <a:ext cx="112395" cy="732790"/>
            </a:xfrm>
            <a:custGeom>
              <a:avLst/>
              <a:gdLst/>
              <a:ahLst/>
              <a:cxnLst/>
              <a:rect l="l" t="t" r="r" b="b"/>
              <a:pathLst>
                <a:path w="112394" h="732789">
                  <a:moveTo>
                    <a:pt x="112141" y="0"/>
                  </a:moveTo>
                  <a:lnTo>
                    <a:pt x="90297" y="734"/>
                  </a:lnTo>
                  <a:lnTo>
                    <a:pt x="72453" y="2730"/>
                  </a:lnTo>
                  <a:lnTo>
                    <a:pt x="60420" y="5679"/>
                  </a:lnTo>
                  <a:lnTo>
                    <a:pt x="56007" y="9271"/>
                  </a:lnTo>
                  <a:lnTo>
                    <a:pt x="56007" y="356997"/>
                  </a:lnTo>
                  <a:lnTo>
                    <a:pt x="51613" y="360588"/>
                  </a:lnTo>
                  <a:lnTo>
                    <a:pt x="39624" y="363537"/>
                  </a:lnTo>
                  <a:lnTo>
                    <a:pt x="21824" y="365533"/>
                  </a:lnTo>
                  <a:lnTo>
                    <a:pt x="0" y="366268"/>
                  </a:lnTo>
                  <a:lnTo>
                    <a:pt x="21824" y="367004"/>
                  </a:lnTo>
                  <a:lnTo>
                    <a:pt x="39624" y="369014"/>
                  </a:lnTo>
                  <a:lnTo>
                    <a:pt x="51613" y="372000"/>
                  </a:lnTo>
                  <a:lnTo>
                    <a:pt x="56007" y="375666"/>
                  </a:lnTo>
                  <a:lnTo>
                    <a:pt x="56007" y="723265"/>
                  </a:lnTo>
                  <a:lnTo>
                    <a:pt x="60420" y="726930"/>
                  </a:lnTo>
                  <a:lnTo>
                    <a:pt x="72453" y="729916"/>
                  </a:lnTo>
                  <a:lnTo>
                    <a:pt x="90297" y="731926"/>
                  </a:lnTo>
                  <a:lnTo>
                    <a:pt x="112141" y="732663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104"/>
          <p:cNvSpPr txBox="1"/>
          <p:nvPr/>
        </p:nvSpPr>
        <p:spPr>
          <a:xfrm>
            <a:off x="1608582" y="5425287"/>
            <a:ext cx="379730" cy="287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30480">
              <a:lnSpc>
                <a:spcPct val="107500"/>
              </a:lnSpc>
              <a:spcBef>
                <a:spcPts val="100"/>
              </a:spcBef>
            </a:pPr>
            <a:r>
              <a:rPr sz="800" dirty="0">
                <a:latin typeface="Cambria Math"/>
                <a:cs typeface="Cambria Math"/>
              </a:rPr>
              <a:t>∆𝑇</a:t>
            </a:r>
            <a:r>
              <a:rPr sz="825" baseline="-15151" dirty="0">
                <a:latin typeface="Cambria Math"/>
                <a:cs typeface="Cambria Math"/>
              </a:rPr>
              <a:t>𝑖</a:t>
            </a:r>
            <a:r>
              <a:rPr sz="825" spc="67" baseline="-15151" dirty="0">
                <a:latin typeface="Cambria Math"/>
                <a:cs typeface="Cambria Math"/>
              </a:rPr>
              <a:t> </a:t>
            </a:r>
            <a:r>
              <a:rPr sz="800" spc="-50" dirty="0">
                <a:latin typeface="Cambria Math"/>
                <a:cs typeface="Cambria Math"/>
              </a:rPr>
              <a:t>=</a:t>
            </a:r>
            <a:r>
              <a:rPr sz="800" spc="500" dirty="0">
                <a:latin typeface="Cambria Math"/>
                <a:cs typeface="Cambria Math"/>
              </a:rPr>
              <a:t> </a:t>
            </a:r>
            <a:r>
              <a:rPr sz="800" spc="-10" dirty="0">
                <a:latin typeface="Cambria Math"/>
                <a:cs typeface="Cambria Math"/>
              </a:rPr>
              <a:t>11.4</a:t>
            </a:r>
            <a:r>
              <a:rPr sz="750" spc="-15" baseline="27777" dirty="0">
                <a:latin typeface="Verdana"/>
                <a:cs typeface="Verdana"/>
              </a:rPr>
              <a:t>o</a:t>
            </a:r>
            <a:r>
              <a:rPr sz="800" spc="-10" dirty="0">
                <a:latin typeface="Verdana"/>
                <a:cs typeface="Verdana"/>
              </a:rPr>
              <a:t>C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735192" y="5128386"/>
            <a:ext cx="99695" cy="674370"/>
          </a:xfrm>
          <a:custGeom>
            <a:avLst/>
            <a:gdLst/>
            <a:ahLst/>
            <a:cxnLst/>
            <a:rect l="l" t="t" r="r" b="b"/>
            <a:pathLst>
              <a:path w="99695" h="674370">
                <a:moveTo>
                  <a:pt x="0" y="0"/>
                </a:moveTo>
                <a:lnTo>
                  <a:pt x="19331" y="646"/>
                </a:lnTo>
                <a:lnTo>
                  <a:pt x="35115" y="2412"/>
                </a:lnTo>
                <a:lnTo>
                  <a:pt x="45755" y="5036"/>
                </a:lnTo>
                <a:lnTo>
                  <a:pt x="49657" y="8254"/>
                </a:lnTo>
                <a:lnTo>
                  <a:pt x="49657" y="328802"/>
                </a:lnTo>
                <a:lnTo>
                  <a:pt x="53560" y="332021"/>
                </a:lnTo>
                <a:lnTo>
                  <a:pt x="64214" y="334645"/>
                </a:lnTo>
                <a:lnTo>
                  <a:pt x="80035" y="336411"/>
                </a:lnTo>
                <a:lnTo>
                  <a:pt x="99441" y="337058"/>
                </a:lnTo>
                <a:lnTo>
                  <a:pt x="80035" y="337704"/>
                </a:lnTo>
                <a:lnTo>
                  <a:pt x="64214" y="339470"/>
                </a:lnTo>
                <a:lnTo>
                  <a:pt x="53560" y="342094"/>
                </a:lnTo>
                <a:lnTo>
                  <a:pt x="49657" y="345313"/>
                </a:lnTo>
                <a:lnTo>
                  <a:pt x="49657" y="665861"/>
                </a:lnTo>
                <a:lnTo>
                  <a:pt x="45755" y="669079"/>
                </a:lnTo>
                <a:lnTo>
                  <a:pt x="35115" y="671703"/>
                </a:lnTo>
                <a:lnTo>
                  <a:pt x="19331" y="673469"/>
                </a:lnTo>
                <a:lnTo>
                  <a:pt x="0" y="67411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5919470" y="5309742"/>
            <a:ext cx="24447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Cambria Math"/>
                <a:cs typeface="Cambria Math"/>
              </a:rPr>
              <a:t>∆𝑇</a:t>
            </a:r>
            <a:r>
              <a:rPr sz="800" spc="75" dirty="0">
                <a:latin typeface="Cambria Math"/>
                <a:cs typeface="Cambria Math"/>
              </a:rPr>
              <a:t> </a:t>
            </a:r>
            <a:r>
              <a:rPr sz="800" spc="-50" dirty="0">
                <a:latin typeface="Cambria Math"/>
                <a:cs typeface="Cambria Math"/>
              </a:rPr>
              <a:t>=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08" name="object 10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r>
              <a:rPr spc="-50" dirty="0"/>
              <a:t>3</a:t>
            </a:r>
          </a:p>
        </p:txBody>
      </p:sp>
      <p:sp>
        <p:nvSpPr>
          <p:cNvPr id="107" name="object 107"/>
          <p:cNvSpPr txBox="1"/>
          <p:nvPr/>
        </p:nvSpPr>
        <p:spPr>
          <a:xfrm>
            <a:off x="5894070" y="5358510"/>
            <a:ext cx="379730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66040" algn="ctr">
              <a:lnSpc>
                <a:spcPct val="100000"/>
              </a:lnSpc>
              <a:spcBef>
                <a:spcPts val="135"/>
              </a:spcBef>
            </a:pPr>
            <a:r>
              <a:rPr sz="550" dirty="0">
                <a:latin typeface="Cambria Math"/>
                <a:cs typeface="Cambria Math"/>
              </a:rPr>
              <a:t>𝑓</a:t>
            </a:r>
            <a:endParaRPr sz="550">
              <a:latin typeface="Cambria Math"/>
              <a:cs typeface="Cambria Math"/>
            </a:endParaRPr>
          </a:p>
          <a:p>
            <a:pPr marR="5080" algn="ctr">
              <a:lnSpc>
                <a:spcPct val="100000"/>
              </a:lnSpc>
              <a:spcBef>
                <a:spcPts val="5"/>
              </a:spcBef>
            </a:pPr>
            <a:r>
              <a:rPr sz="800" spc="-10" dirty="0">
                <a:latin typeface="Cambria Math"/>
                <a:cs typeface="Cambria Math"/>
              </a:rPr>
              <a:t>11.2</a:t>
            </a:r>
            <a:r>
              <a:rPr sz="750" spc="-15" baseline="27777" dirty="0">
                <a:latin typeface="Verdana"/>
                <a:cs typeface="Verdana"/>
              </a:rPr>
              <a:t>o</a:t>
            </a:r>
            <a:r>
              <a:rPr sz="800" spc="-10" dirty="0">
                <a:latin typeface="Verdana"/>
                <a:cs typeface="Verdana"/>
              </a:rPr>
              <a:t>C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46024"/>
            <a:ext cx="7194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0" dirty="0">
                <a:latin typeface="Verdana"/>
                <a:cs typeface="Verdana"/>
              </a:rPr>
              <a:t>ENGAS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Trial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7034" y="446024"/>
            <a:ext cx="885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10" dirty="0">
                <a:latin typeface="Verdana"/>
                <a:cs typeface="Verdana"/>
              </a:rPr>
              <a:t>PT</a:t>
            </a:r>
            <a:r>
              <a:rPr sz="1000" spc="-7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Mantra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Bali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704" y="9128455"/>
            <a:ext cx="2675255" cy="6350"/>
          </a:xfrm>
          <a:custGeom>
            <a:avLst/>
            <a:gdLst/>
            <a:ahLst/>
            <a:cxnLst/>
            <a:rect l="l" t="t" r="r" b="b"/>
            <a:pathLst>
              <a:path w="2675254" h="6350">
                <a:moveTo>
                  <a:pt x="2674874" y="0"/>
                </a:moveTo>
                <a:lnTo>
                  <a:pt x="0" y="0"/>
                </a:lnTo>
                <a:lnTo>
                  <a:pt x="0" y="6095"/>
                </a:lnTo>
                <a:lnTo>
                  <a:pt x="2674874" y="6095"/>
                </a:lnTo>
                <a:lnTo>
                  <a:pt x="267487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84269" y="9128455"/>
            <a:ext cx="2675255" cy="6350"/>
          </a:xfrm>
          <a:custGeom>
            <a:avLst/>
            <a:gdLst/>
            <a:ahLst/>
            <a:cxnLst/>
            <a:rect l="l" t="t" r="r" b="b"/>
            <a:pathLst>
              <a:path w="2675254" h="6350">
                <a:moveTo>
                  <a:pt x="2674874" y="0"/>
                </a:moveTo>
                <a:lnTo>
                  <a:pt x="0" y="0"/>
                </a:lnTo>
                <a:lnTo>
                  <a:pt x="0" y="6095"/>
                </a:lnTo>
                <a:lnTo>
                  <a:pt x="2674874" y="6095"/>
                </a:lnTo>
                <a:lnTo>
                  <a:pt x="267487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51887" y="246769"/>
            <a:ext cx="681161" cy="80682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63904" y="1396644"/>
            <a:ext cx="6022340" cy="36535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 marR="71755">
              <a:lnSpc>
                <a:spcPct val="110300"/>
              </a:lnSpc>
              <a:spcBef>
                <a:spcPts val="110"/>
              </a:spcBef>
            </a:pPr>
            <a:r>
              <a:rPr sz="1000" spc="-70" dirty="0">
                <a:latin typeface="Verdana"/>
                <a:cs typeface="Verdana"/>
              </a:rPr>
              <a:t>Further,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average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temperature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difference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between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return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supply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air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(</a:t>
            </a:r>
            <a:r>
              <a:rPr sz="1000" spc="-45" dirty="0">
                <a:latin typeface="Cambria Math"/>
                <a:cs typeface="Cambria Math"/>
              </a:rPr>
              <a:t>∆𝑇</a:t>
            </a:r>
            <a:r>
              <a:rPr sz="1000" spc="-45" dirty="0">
                <a:latin typeface="Verdana"/>
                <a:cs typeface="Verdana"/>
              </a:rPr>
              <a:t>)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40" dirty="0">
                <a:latin typeface="Verdana"/>
                <a:cs typeface="Verdana"/>
              </a:rPr>
              <a:t>AC </a:t>
            </a:r>
            <a:r>
              <a:rPr sz="1000" dirty="0">
                <a:latin typeface="Verdana"/>
                <a:cs typeface="Verdana"/>
              </a:rPr>
              <a:t>before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after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M-</a:t>
            </a:r>
            <a:r>
              <a:rPr sz="1000" spc="-95" dirty="0">
                <a:latin typeface="Verdana"/>
                <a:cs typeface="Verdana"/>
              </a:rPr>
              <a:t>60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retrofit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did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not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change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significantly.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average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Cambria Math"/>
                <a:cs typeface="Cambria Math"/>
              </a:rPr>
              <a:t>∆𝑇</a:t>
            </a:r>
            <a:r>
              <a:rPr sz="1000" spc="120" dirty="0">
                <a:latin typeface="Cambria Math"/>
                <a:cs typeface="Cambria Math"/>
              </a:rPr>
              <a:t> </a:t>
            </a:r>
            <a:r>
              <a:rPr sz="1000" dirty="0">
                <a:latin typeface="Verdana"/>
                <a:cs typeface="Verdana"/>
              </a:rPr>
              <a:t>difference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0.2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975" spc="60" baseline="21367" dirty="0">
                <a:latin typeface="Verdana"/>
                <a:cs typeface="Verdana"/>
              </a:rPr>
              <a:t>o</a:t>
            </a:r>
            <a:r>
              <a:rPr sz="1000" spc="40" dirty="0">
                <a:latin typeface="Verdana"/>
                <a:cs typeface="Verdana"/>
              </a:rPr>
              <a:t>C </a:t>
            </a:r>
            <a:r>
              <a:rPr sz="1000" dirty="0">
                <a:latin typeface="Verdana"/>
                <a:cs typeface="Verdana"/>
              </a:rPr>
              <a:t>before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after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retrofit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50" dirty="0">
                <a:latin typeface="Verdana"/>
                <a:cs typeface="Verdana"/>
              </a:rPr>
              <a:t>1.7%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deviation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from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initial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condition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is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not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considered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to </a:t>
            </a:r>
            <a:r>
              <a:rPr sz="1000" dirty="0">
                <a:latin typeface="Verdana"/>
                <a:cs typeface="Verdana"/>
              </a:rPr>
              <a:t>have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noticeable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significant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impact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the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system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performance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after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reftrofitting.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Moreover, </a:t>
            </a:r>
            <a:r>
              <a:rPr sz="1000" spc="-85" dirty="0">
                <a:latin typeface="Verdana"/>
                <a:cs typeface="Verdana"/>
              </a:rPr>
              <a:t>this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difference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is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expected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to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caused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by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increase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outdoor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ambient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air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temperature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as </a:t>
            </a:r>
            <a:r>
              <a:rPr sz="1000" spc="-45" dirty="0">
                <a:latin typeface="Verdana"/>
                <a:cs typeface="Verdana"/>
              </a:rPr>
              <a:t>pre-</a:t>
            </a:r>
            <a:r>
              <a:rPr sz="1000" spc="-60" dirty="0">
                <a:latin typeface="Verdana"/>
                <a:cs typeface="Verdana"/>
              </a:rPr>
              <a:t>retrofit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data</a:t>
            </a:r>
            <a:r>
              <a:rPr sz="1000" spc="-25" dirty="0">
                <a:latin typeface="Verdana"/>
                <a:cs typeface="Verdana"/>
              </a:rPr>
              <a:t> was </a:t>
            </a:r>
            <a:r>
              <a:rPr sz="1000" dirty="0">
                <a:latin typeface="Verdana"/>
                <a:cs typeface="Verdana"/>
              </a:rPr>
              <a:t>obtained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morning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30" dirty="0">
                <a:latin typeface="Verdana"/>
                <a:cs typeface="Verdana"/>
              </a:rPr>
              <a:t> post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retrofit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data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 afternoon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when</a:t>
            </a:r>
            <a:r>
              <a:rPr sz="1000" spc="-25" dirty="0">
                <a:latin typeface="Verdana"/>
                <a:cs typeface="Verdana"/>
              </a:rPr>
              <a:t> day </a:t>
            </a:r>
            <a:r>
              <a:rPr sz="1000" spc="-35" dirty="0">
                <a:latin typeface="Verdana"/>
                <a:cs typeface="Verdana"/>
              </a:rPr>
              <a:t>temperatures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are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hottest.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910"/>
              </a:spcBef>
            </a:pPr>
            <a:endParaRPr sz="1000" dirty="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</a:pPr>
            <a:r>
              <a:rPr sz="1800" spc="-160" dirty="0">
                <a:solidFill>
                  <a:srgbClr val="476012"/>
                </a:solidFill>
                <a:latin typeface="Verdana"/>
                <a:cs typeface="Verdana"/>
              </a:rPr>
              <a:t>3.</a:t>
            </a:r>
            <a:r>
              <a:rPr sz="1800" spc="-145" dirty="0">
                <a:solidFill>
                  <a:srgbClr val="476012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76012"/>
                </a:solidFill>
                <a:latin typeface="Verdana"/>
                <a:cs typeface="Verdana"/>
              </a:rPr>
              <a:t>Savings</a:t>
            </a:r>
            <a:endParaRPr sz="1800" dirty="0">
              <a:latin typeface="Verdana"/>
              <a:cs typeface="Verdana"/>
            </a:endParaRPr>
          </a:p>
          <a:p>
            <a:pPr marL="50800" marR="18415">
              <a:lnSpc>
                <a:spcPct val="110000"/>
              </a:lnSpc>
              <a:spcBef>
                <a:spcPts val="130"/>
              </a:spcBef>
            </a:pPr>
            <a:r>
              <a:rPr sz="1000" spc="-10" dirty="0">
                <a:latin typeface="Verdana"/>
                <a:cs typeface="Verdana"/>
                <a:hlinkClick r:id="" action="ppaction://noaction"/>
              </a:rPr>
              <a:t>Table</a:t>
            </a:r>
            <a:r>
              <a:rPr sz="1000" spc="-35" dirty="0">
                <a:latin typeface="Verdana"/>
                <a:cs typeface="Verdana"/>
                <a:hlinkClick r:id="" action="ppaction://noaction"/>
              </a:rPr>
              <a:t> </a:t>
            </a:r>
            <a:r>
              <a:rPr sz="1000" dirty="0">
                <a:latin typeface="Verdana"/>
                <a:cs typeface="Verdana"/>
                <a:hlinkClick r:id="" action="ppaction://noaction"/>
              </a:rPr>
              <a:t>2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below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summarizes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average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daily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energy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consumption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in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kWh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for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entire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logging </a:t>
            </a:r>
            <a:r>
              <a:rPr sz="1000" spc="-20" dirty="0">
                <a:latin typeface="Verdana"/>
                <a:cs typeface="Verdana"/>
              </a:rPr>
              <a:t>period.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The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power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consumption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both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ACs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decreased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by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33.3%.</a:t>
            </a:r>
            <a:endParaRPr sz="1000" dirty="0">
              <a:latin typeface="Verdana"/>
              <a:cs typeface="Verdana"/>
            </a:endParaRPr>
          </a:p>
          <a:p>
            <a:pPr marL="50800" marR="19685" algn="just">
              <a:lnSpc>
                <a:spcPct val="110200"/>
              </a:lnSpc>
              <a:spcBef>
                <a:spcPts val="805"/>
              </a:spcBef>
            </a:pPr>
            <a:r>
              <a:rPr sz="1000" spc="-90" dirty="0">
                <a:latin typeface="Verdana"/>
                <a:cs typeface="Verdana"/>
              </a:rPr>
              <a:t>The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-8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in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engineering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room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210" dirty="0">
                <a:latin typeface="Verdana"/>
                <a:cs typeface="Verdana"/>
              </a:rPr>
              <a:t>is</a:t>
            </a:r>
            <a:r>
              <a:rPr sz="1000" spc="1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for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80" dirty="0">
                <a:latin typeface="Verdana"/>
                <a:cs typeface="Verdana"/>
              </a:rPr>
              <a:t>24</a:t>
            </a:r>
            <a:r>
              <a:rPr sz="1000" spc="9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hours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per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day,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however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we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estimate</a:t>
            </a:r>
            <a:r>
              <a:rPr sz="1000" spc="-25" dirty="0">
                <a:latin typeface="Verdana"/>
                <a:cs typeface="Verdana"/>
              </a:rPr>
              <a:t> that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compressor </a:t>
            </a:r>
            <a:r>
              <a:rPr sz="1000" spc="-190" dirty="0">
                <a:latin typeface="Verdana"/>
                <a:cs typeface="Verdana"/>
              </a:rPr>
              <a:t>is</a:t>
            </a:r>
            <a:r>
              <a:rPr sz="1000" spc="10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only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for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about</a:t>
            </a:r>
            <a:r>
              <a:rPr sz="1000" spc="-90" dirty="0">
                <a:latin typeface="Verdana"/>
                <a:cs typeface="Verdana"/>
              </a:rPr>
              <a:t> 18h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per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day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as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the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room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190" dirty="0">
                <a:latin typeface="Verdana"/>
                <a:cs typeface="Verdana"/>
              </a:rPr>
              <a:t>is</a:t>
            </a:r>
            <a:r>
              <a:rPr sz="1000" spc="100" dirty="0">
                <a:latin typeface="Verdana"/>
                <a:cs typeface="Verdana"/>
              </a:rPr>
              <a:t> </a:t>
            </a:r>
            <a:r>
              <a:rPr sz="1000" spc="50" dirty="0">
                <a:latin typeface="Verdana"/>
                <a:cs typeface="Verdana"/>
              </a:rPr>
              <a:t>capable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reaching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it’s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set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temperature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the </a:t>
            </a:r>
            <a:r>
              <a:rPr sz="1000" spc="-40" dirty="0">
                <a:latin typeface="Verdana"/>
                <a:cs typeface="Verdana"/>
              </a:rPr>
              <a:t>compressor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cycles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off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accordingly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(see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Figure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130" dirty="0">
                <a:latin typeface="Verdana"/>
                <a:cs typeface="Verdana"/>
              </a:rPr>
              <a:t>2).</a:t>
            </a:r>
            <a:r>
              <a:rPr sz="1000" spc="4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Under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18h/day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compressor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run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time, </a:t>
            </a:r>
            <a:r>
              <a:rPr sz="1000" dirty="0">
                <a:latin typeface="Verdana"/>
                <a:cs typeface="Verdana"/>
              </a:rPr>
              <a:t>we</a:t>
            </a:r>
            <a:r>
              <a:rPr sz="1000" spc="18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calculate</a:t>
            </a:r>
            <a:r>
              <a:rPr sz="1000" spc="1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that</a:t>
            </a:r>
            <a:r>
              <a:rPr sz="1000" spc="20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2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Engas</a:t>
            </a:r>
            <a:r>
              <a:rPr sz="1000" spc="19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M-</a:t>
            </a:r>
            <a:r>
              <a:rPr sz="1000" dirty="0">
                <a:latin typeface="Verdana"/>
                <a:cs typeface="Verdana"/>
              </a:rPr>
              <a:t>60</a:t>
            </a:r>
            <a:r>
              <a:rPr sz="1000" spc="1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hydrocarbon</a:t>
            </a:r>
            <a:r>
              <a:rPr sz="1000" spc="19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refrigerant</a:t>
            </a:r>
            <a:r>
              <a:rPr sz="1000" spc="20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decreases</a:t>
            </a:r>
            <a:r>
              <a:rPr sz="1000" spc="20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1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daily</a:t>
            </a:r>
            <a:r>
              <a:rPr sz="1000" spc="18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electricity </a:t>
            </a:r>
            <a:r>
              <a:rPr sz="1000" spc="-25" dirty="0">
                <a:latin typeface="Verdana"/>
                <a:cs typeface="Verdana"/>
              </a:rPr>
              <a:t>consumption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from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28.26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kWh/day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to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18.85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kWh/day.</a:t>
            </a:r>
            <a:endParaRPr sz="1000" dirty="0">
              <a:latin typeface="Verdana"/>
              <a:cs typeface="Verdana"/>
            </a:endParaRPr>
          </a:p>
          <a:p>
            <a:pPr marL="50800" marR="19685" algn="just">
              <a:lnSpc>
                <a:spcPct val="110000"/>
              </a:lnSpc>
              <a:spcBef>
                <a:spcPts val="800"/>
              </a:spcBef>
            </a:pPr>
            <a:r>
              <a:rPr sz="1000" spc="-10" dirty="0">
                <a:latin typeface="Verdana"/>
                <a:cs typeface="Verdana"/>
              </a:rPr>
              <a:t>Meanwhile,</a:t>
            </a:r>
            <a:r>
              <a:rPr sz="1000" spc="-8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85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panel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room,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which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05" dirty="0">
                <a:latin typeface="Verdana"/>
                <a:cs typeface="Verdana"/>
              </a:rPr>
              <a:t>runs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for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35" dirty="0">
                <a:latin typeface="Verdana"/>
                <a:cs typeface="Verdana"/>
              </a:rPr>
              <a:t>24</a:t>
            </a:r>
            <a:r>
              <a:rPr sz="1000" spc="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hours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per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day,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has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bigger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daily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electricity </a:t>
            </a:r>
            <a:r>
              <a:rPr sz="1000" spc="-25" dirty="0">
                <a:latin typeface="Verdana"/>
                <a:cs typeface="Verdana"/>
              </a:rPr>
              <a:t>consumption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reduction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than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in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engineering</a:t>
            </a:r>
            <a:r>
              <a:rPr sz="1000" spc="-45" dirty="0">
                <a:latin typeface="Verdana"/>
                <a:cs typeface="Verdana"/>
              </a:rPr>
              <a:t> room, </a:t>
            </a:r>
            <a:r>
              <a:rPr sz="1000" dirty="0">
                <a:latin typeface="Verdana"/>
                <a:cs typeface="Verdana"/>
              </a:rPr>
              <a:t>decreasing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from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38.92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kWh/day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to</a:t>
            </a:r>
            <a:endParaRPr sz="1000" dirty="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sz="1000" spc="-95" dirty="0">
                <a:latin typeface="Verdana"/>
                <a:cs typeface="Verdana"/>
              </a:rPr>
              <a:t>25.97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kWh/day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for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in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panel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room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after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ENGAS </a:t>
            </a:r>
            <a:r>
              <a:rPr sz="1000" spc="-10" dirty="0">
                <a:latin typeface="Verdana"/>
                <a:cs typeface="Verdana"/>
              </a:rPr>
              <a:t>hydrocarbon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refrigerant.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/>
              <a:t>Page </a:t>
            </a:r>
            <a:r>
              <a:rPr spc="-50" dirty="0"/>
              <a:t>4</a:t>
            </a: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BE925BB2-34B1-AD6A-3EE2-5AA7CA1B30CA}"/>
              </a:ext>
            </a:extLst>
          </p:cNvPr>
          <p:cNvSpPr txBox="1"/>
          <p:nvPr/>
        </p:nvSpPr>
        <p:spPr>
          <a:xfrm>
            <a:off x="863904" y="5138193"/>
            <a:ext cx="5970905" cy="257859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160" dirty="0">
                <a:solidFill>
                  <a:srgbClr val="476012"/>
                </a:solidFill>
                <a:latin typeface="Verdana"/>
                <a:cs typeface="Verdana"/>
              </a:rPr>
              <a:t>4.</a:t>
            </a:r>
            <a:r>
              <a:rPr sz="1800" spc="-130" dirty="0">
                <a:solidFill>
                  <a:srgbClr val="476012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76012"/>
                </a:solidFill>
                <a:latin typeface="Verdana"/>
                <a:cs typeface="Verdana"/>
              </a:rPr>
              <a:t>Discussion</a:t>
            </a:r>
            <a:r>
              <a:rPr sz="1800" spc="-130" dirty="0">
                <a:solidFill>
                  <a:srgbClr val="476012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76012"/>
                </a:solidFill>
                <a:latin typeface="Verdana"/>
                <a:cs typeface="Verdana"/>
              </a:rPr>
              <a:t>and</a:t>
            </a:r>
            <a:r>
              <a:rPr sz="1800" spc="-105" dirty="0">
                <a:solidFill>
                  <a:srgbClr val="476012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76012"/>
                </a:solidFill>
                <a:latin typeface="Verdana"/>
                <a:cs typeface="Verdana"/>
              </a:rPr>
              <a:t>Conclusion</a:t>
            </a:r>
            <a:endParaRPr sz="1800" dirty="0">
              <a:latin typeface="Verdana"/>
              <a:cs typeface="Verdana"/>
            </a:endParaRPr>
          </a:p>
          <a:p>
            <a:pPr marL="12700" marR="5080" algn="just">
              <a:lnSpc>
                <a:spcPct val="110300"/>
              </a:lnSpc>
              <a:spcBef>
                <a:spcPts val="114"/>
              </a:spcBef>
            </a:pP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hydrocarbon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refrigerant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retrofit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trial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was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conducted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for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2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ACs,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in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Engineering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room </a:t>
            </a:r>
            <a:r>
              <a:rPr sz="1000" spc="-25" dirty="0">
                <a:latin typeface="Verdana"/>
                <a:cs typeface="Verdana"/>
              </a:rPr>
              <a:t>and </a:t>
            </a:r>
            <a:r>
              <a:rPr sz="1000" dirty="0">
                <a:latin typeface="Verdana"/>
                <a:cs typeface="Verdana"/>
              </a:rPr>
              <a:t>Panel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room.</a:t>
            </a:r>
            <a:r>
              <a:rPr sz="1000" spc="-20" dirty="0">
                <a:latin typeface="Verdana"/>
                <a:cs typeface="Verdana"/>
              </a:rPr>
              <a:t> Both</a:t>
            </a:r>
            <a:r>
              <a:rPr sz="1000" dirty="0">
                <a:latin typeface="Verdana"/>
                <a:cs typeface="Verdana"/>
              </a:rPr>
              <a:t> ACs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were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chosen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for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trial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based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on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their</a:t>
            </a:r>
            <a:r>
              <a:rPr sz="1000" spc="-10" dirty="0">
                <a:latin typeface="Verdana"/>
                <a:cs typeface="Verdana"/>
              </a:rPr>
              <a:t> condition,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operation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time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(24-</a:t>
            </a:r>
            <a:r>
              <a:rPr sz="1000" spc="-25" dirty="0">
                <a:latin typeface="Verdana"/>
                <a:cs typeface="Verdana"/>
              </a:rPr>
              <a:t>h)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10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location.</a:t>
            </a:r>
            <a:r>
              <a:rPr sz="1000" spc="-7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The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trial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was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conducted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prior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to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retrofitting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all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85" dirty="0">
                <a:latin typeface="Verdana"/>
                <a:cs typeface="Verdana"/>
              </a:rPr>
              <a:t>10</a:t>
            </a:r>
            <a:r>
              <a:rPr sz="1000" spc="100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R-</a:t>
            </a:r>
            <a:r>
              <a:rPr sz="1000" spc="-65" dirty="0">
                <a:latin typeface="Verdana"/>
                <a:cs typeface="Verdana"/>
              </a:rPr>
              <a:t>410a</a:t>
            </a:r>
            <a:r>
              <a:rPr sz="1000" spc="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ACs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in</a:t>
            </a:r>
            <a:r>
              <a:rPr sz="1000" spc="2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Potato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Head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Beach Club.</a:t>
            </a:r>
            <a:endParaRPr sz="1000" dirty="0">
              <a:latin typeface="Verdana"/>
              <a:cs typeface="Verdana"/>
            </a:endParaRPr>
          </a:p>
          <a:p>
            <a:pPr marL="12700" marR="10795" algn="just">
              <a:lnSpc>
                <a:spcPct val="110300"/>
              </a:lnSpc>
              <a:spcBef>
                <a:spcPts val="800"/>
              </a:spcBef>
            </a:pPr>
            <a:r>
              <a:rPr sz="1000" spc="-80" dirty="0">
                <a:latin typeface="Verdana"/>
                <a:cs typeface="Verdana"/>
              </a:rPr>
              <a:t>From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the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trial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result,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Engas</a:t>
            </a:r>
            <a:r>
              <a:rPr sz="1000" spc="-20" dirty="0">
                <a:latin typeface="Verdana"/>
                <a:cs typeface="Verdana"/>
              </a:rPr>
              <a:t> M-</a:t>
            </a:r>
            <a:r>
              <a:rPr sz="1000" spc="-190" dirty="0">
                <a:latin typeface="Verdana"/>
                <a:cs typeface="Verdana"/>
              </a:rPr>
              <a:t>60</a:t>
            </a:r>
            <a:r>
              <a:rPr sz="1000" spc="10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hydrocarbon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retrofitting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shows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75" dirty="0">
                <a:latin typeface="Verdana"/>
                <a:cs typeface="Verdana"/>
              </a:rPr>
              <a:t>a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potential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of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electricity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savings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of </a:t>
            </a:r>
            <a:r>
              <a:rPr sz="1000" spc="-80" dirty="0">
                <a:latin typeface="Verdana"/>
                <a:cs typeface="Verdana"/>
              </a:rPr>
              <a:t>33.3%</a:t>
            </a:r>
            <a:r>
              <a:rPr sz="1000" spc="1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while</a:t>
            </a:r>
            <a:r>
              <a:rPr sz="1000" spc="1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maintaining</a:t>
            </a:r>
            <a:r>
              <a:rPr sz="1000" spc="1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1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same</a:t>
            </a:r>
            <a:r>
              <a:rPr sz="1000" spc="160" dirty="0">
                <a:latin typeface="Verdana"/>
                <a:cs typeface="Verdana"/>
              </a:rPr>
              <a:t>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1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performance</a:t>
            </a:r>
            <a:r>
              <a:rPr sz="1000" spc="1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with</a:t>
            </a:r>
            <a:r>
              <a:rPr sz="1000" spc="1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</a:t>
            </a:r>
            <a:r>
              <a:rPr sz="1000" spc="14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previous</a:t>
            </a:r>
            <a:r>
              <a:rPr sz="1000" spc="15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refrigerant.</a:t>
            </a:r>
            <a:r>
              <a:rPr sz="1000" spc="15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</a:t>
            </a:r>
            <a:r>
              <a:rPr sz="1000" spc="145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slight </a:t>
            </a:r>
            <a:r>
              <a:rPr sz="1000" dirty="0">
                <a:latin typeface="Verdana"/>
                <a:cs typeface="Verdana"/>
              </a:rPr>
              <a:t>difference</a:t>
            </a:r>
            <a:r>
              <a:rPr sz="1000" spc="-9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8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the average</a:t>
            </a:r>
            <a:r>
              <a:rPr sz="1000" spc="-80" dirty="0">
                <a:latin typeface="Verdana"/>
                <a:cs typeface="Verdana"/>
              </a:rPr>
              <a:t> </a:t>
            </a:r>
            <a:r>
              <a:rPr sz="1000" dirty="0">
                <a:latin typeface="Cambria Math"/>
                <a:cs typeface="Cambria Math"/>
              </a:rPr>
              <a:t>∆𝑇</a:t>
            </a:r>
            <a:r>
              <a:rPr sz="1000" spc="70" dirty="0">
                <a:latin typeface="Cambria Math"/>
                <a:cs typeface="Cambria Math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2-</a:t>
            </a:r>
            <a:r>
              <a:rPr sz="1000" spc="-290" dirty="0">
                <a:latin typeface="Verdana"/>
                <a:cs typeface="Verdana"/>
              </a:rPr>
              <a:t>3%</a:t>
            </a:r>
            <a:r>
              <a:rPr sz="1000" spc="204" dirty="0">
                <a:latin typeface="Verdana"/>
                <a:cs typeface="Verdana"/>
              </a:rPr>
              <a:t> </a:t>
            </a:r>
            <a:r>
              <a:rPr sz="1000" spc="-120" dirty="0">
                <a:latin typeface="Verdana"/>
                <a:cs typeface="Verdana"/>
              </a:rPr>
              <a:t>is</a:t>
            </a:r>
            <a:r>
              <a:rPr sz="1000" spc="3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attributed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to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different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ambient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air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temperatures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for</a:t>
            </a:r>
            <a:r>
              <a:rPr sz="1000" spc="2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the </a:t>
            </a:r>
            <a:r>
              <a:rPr sz="1000" dirty="0">
                <a:latin typeface="Verdana"/>
                <a:cs typeface="Verdana"/>
              </a:rPr>
              <a:t>before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and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after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data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logging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of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 </a:t>
            </a:r>
            <a:r>
              <a:rPr sz="1000" spc="65" dirty="0">
                <a:latin typeface="Verdana"/>
                <a:cs typeface="Verdana"/>
              </a:rPr>
              <a:t>AC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function.</a:t>
            </a:r>
            <a:endParaRPr sz="1000" dirty="0">
              <a:latin typeface="Verdana"/>
              <a:cs typeface="Verdana"/>
            </a:endParaRPr>
          </a:p>
          <a:p>
            <a:pPr marL="12700" marR="6350" algn="just">
              <a:lnSpc>
                <a:spcPct val="110400"/>
              </a:lnSpc>
              <a:spcBef>
                <a:spcPts val="785"/>
              </a:spcBef>
            </a:pPr>
            <a:r>
              <a:rPr sz="1000" spc="-65" dirty="0">
                <a:latin typeface="Verdana"/>
                <a:cs typeface="Verdana"/>
              </a:rPr>
              <a:t>The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pre-</a:t>
            </a:r>
            <a:r>
              <a:rPr sz="1000" spc="-55" dirty="0">
                <a:latin typeface="Verdana"/>
                <a:cs typeface="Verdana"/>
              </a:rPr>
              <a:t>retrofit</a:t>
            </a:r>
            <a:r>
              <a:rPr sz="1000" spc="-5" dirty="0">
                <a:latin typeface="Verdana"/>
                <a:cs typeface="Verdana"/>
              </a:rPr>
              <a:t> log </a:t>
            </a:r>
            <a:r>
              <a:rPr sz="1000" spc="-65" dirty="0">
                <a:latin typeface="Verdana"/>
                <a:cs typeface="Verdana"/>
              </a:rPr>
              <a:t>session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is</a:t>
            </a:r>
            <a:r>
              <a:rPr sz="1000" spc="-20" dirty="0">
                <a:latin typeface="Verdana"/>
                <a:cs typeface="Verdana"/>
              </a:rPr>
              <a:t> </a:t>
            </a:r>
            <a:r>
              <a:rPr sz="1000" spc="-15" dirty="0">
                <a:latin typeface="Verdana"/>
                <a:cs typeface="Verdana"/>
              </a:rPr>
              <a:t>taken </a:t>
            </a:r>
            <a:r>
              <a:rPr sz="1000" spc="-55" dirty="0">
                <a:latin typeface="Verdana"/>
                <a:cs typeface="Verdana"/>
              </a:rPr>
              <a:t>in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 </a:t>
            </a:r>
            <a:r>
              <a:rPr sz="1000" spc="-35" dirty="0">
                <a:latin typeface="Verdana"/>
                <a:cs typeface="Verdana"/>
              </a:rPr>
              <a:t>morning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(9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10" dirty="0">
                <a:latin typeface="Verdana"/>
                <a:cs typeface="Verdana"/>
              </a:rPr>
              <a:t>am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spc="-145" dirty="0">
                <a:latin typeface="Verdana"/>
                <a:cs typeface="Verdana"/>
              </a:rPr>
              <a:t>–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11</a:t>
            </a:r>
            <a:r>
              <a:rPr sz="1000" spc="-1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am)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when</a:t>
            </a:r>
            <a:r>
              <a:rPr sz="1000" spc="-1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temperature </a:t>
            </a:r>
            <a:r>
              <a:rPr sz="1000" spc="-5" dirty="0">
                <a:latin typeface="Verdana"/>
                <a:cs typeface="Verdana"/>
              </a:rPr>
              <a:t>difference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spc="15" dirty="0">
                <a:latin typeface="Verdana"/>
                <a:cs typeface="Verdana"/>
              </a:rPr>
              <a:t>between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indoor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30" dirty="0">
                <a:latin typeface="Verdana"/>
                <a:cs typeface="Verdana"/>
              </a:rPr>
              <a:t>and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5" dirty="0">
                <a:latin typeface="Verdana"/>
                <a:cs typeface="Verdana"/>
              </a:rPr>
              <a:t>outdoor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was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relative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low.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10" dirty="0">
                <a:latin typeface="Verdana"/>
                <a:cs typeface="Verdana"/>
              </a:rPr>
              <a:t>Meanwhile,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post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retrofit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5" dirty="0">
                <a:latin typeface="Verdana"/>
                <a:cs typeface="Verdana"/>
              </a:rPr>
              <a:t>log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was</a:t>
            </a:r>
            <a:r>
              <a:rPr sz="1000" spc="-55" dirty="0">
                <a:latin typeface="Verdana"/>
                <a:cs typeface="Verdana"/>
              </a:rPr>
              <a:t> </a:t>
            </a:r>
            <a:r>
              <a:rPr sz="1000" spc="-15" dirty="0">
                <a:latin typeface="Verdana"/>
                <a:cs typeface="Verdana"/>
              </a:rPr>
              <a:t>taken</a:t>
            </a:r>
            <a:r>
              <a:rPr sz="1000" spc="-5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during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15" dirty="0">
                <a:latin typeface="Verdana"/>
                <a:cs typeface="Verdana"/>
              </a:rPr>
              <a:t>peak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5" dirty="0">
                <a:latin typeface="Verdana"/>
                <a:cs typeface="Verdana"/>
              </a:rPr>
              <a:t>daytime</a:t>
            </a:r>
            <a:r>
              <a:rPr sz="1000" spc="1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(12.30</a:t>
            </a:r>
            <a:r>
              <a:rPr sz="1000" spc="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pm</a:t>
            </a:r>
            <a:r>
              <a:rPr sz="1000" spc="15" dirty="0">
                <a:latin typeface="Verdana"/>
                <a:cs typeface="Verdana"/>
              </a:rPr>
              <a:t> </a:t>
            </a:r>
            <a:r>
              <a:rPr sz="1000" spc="-145" dirty="0">
                <a:latin typeface="Verdana"/>
                <a:cs typeface="Verdana"/>
              </a:rPr>
              <a:t>–</a:t>
            </a:r>
            <a:r>
              <a:rPr sz="100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3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pm),</a:t>
            </a:r>
            <a:r>
              <a:rPr sz="1000" spc="-5" dirty="0">
                <a:latin typeface="Verdana"/>
                <a:cs typeface="Verdana"/>
              </a:rPr>
              <a:t> when </a:t>
            </a:r>
            <a:r>
              <a:rPr sz="1000" spc="-20" dirty="0">
                <a:latin typeface="Verdana"/>
                <a:cs typeface="Verdana"/>
              </a:rPr>
              <a:t>the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5" dirty="0">
                <a:latin typeface="Verdana"/>
                <a:cs typeface="Verdana"/>
              </a:rPr>
              <a:t>outdoor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temperature</a:t>
            </a:r>
            <a:r>
              <a:rPr sz="1000" spc="20" dirty="0">
                <a:latin typeface="Verdana"/>
                <a:cs typeface="Verdana"/>
              </a:rPr>
              <a:t> </a:t>
            </a:r>
            <a:r>
              <a:rPr sz="1000" spc="35" dirty="0">
                <a:latin typeface="Verdana"/>
                <a:cs typeface="Verdana"/>
              </a:rPr>
              <a:t>and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building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dirty="0">
                <a:latin typeface="Verdana"/>
                <a:cs typeface="Verdana"/>
              </a:rPr>
              <a:t>heat gain</a:t>
            </a:r>
            <a:r>
              <a:rPr sz="1000" spc="-5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is</a:t>
            </a:r>
            <a:r>
              <a:rPr sz="1000" spc="-9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generally</a:t>
            </a:r>
            <a:r>
              <a:rPr sz="1000" spc="-85" dirty="0">
                <a:latin typeface="Verdana"/>
                <a:cs typeface="Verdana"/>
              </a:rPr>
              <a:t> </a:t>
            </a:r>
            <a:r>
              <a:rPr sz="1000" spc="5" dirty="0">
                <a:latin typeface="Verdana"/>
                <a:cs typeface="Verdana"/>
              </a:rPr>
              <a:t>at</a:t>
            </a:r>
            <a:r>
              <a:rPr sz="1000" spc="-7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its</a:t>
            </a:r>
            <a:r>
              <a:rPr sz="1000" spc="-8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highest.</a:t>
            </a:r>
            <a:endParaRPr sz="1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1412</Words>
  <Application>Microsoft Office PowerPoint</Application>
  <PresentationFormat>自訂</PresentationFormat>
  <Paragraphs>159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Tahoma</vt:lpstr>
      <vt:lpstr>Trebuchet MS</vt:lpstr>
      <vt:lpstr>Verdana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Engas Test Trial – Independent verification by MANTRA</dc:title>
  <dc:subject>For Potato Head Beach Club</dc:subject>
  <dc:creator>Maitri</dc:creator>
  <cp:lastModifiedBy>lifestyle eco</cp:lastModifiedBy>
  <cp:revision>1</cp:revision>
  <dcterms:created xsi:type="dcterms:W3CDTF">2024-04-19T07:51:23Z</dcterms:created>
  <dcterms:modified xsi:type="dcterms:W3CDTF">2024-04-19T09:51:46Z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2024-04-19T00:00:00Z</vt:filetime>
  </property>
  <property fmtid="{D5CDD505-2E9C-101B-9397-08002B2CF9AE}" pid="5" name="Producer">
    <vt:lpwstr>Microsoft® Word 2016</vt:lpwstr>
  </property>
</Properties>
</file>